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1.png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4.jpeg"/><Relationship Id="rId1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4"/>
          <p:cNvSpPr/>
          <p:nvPr/>
        </p:nvSpPr>
        <p:spPr>
          <a:xfrm>
            <a:off x="289344" y="1819084"/>
            <a:ext cx="11595100" cy="288607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1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93000"/>
              </a:lnSpc>
            </a:pPr>
            <a:r>
              <a:rPr sz="4700" b="1" kern="0" spc="9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高校学生心理健康管理动态分析与会商指导</a:t>
            </a:r>
            <a:endParaRPr sz="47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rtl="0" eaLnBrk="0">
              <a:lnSpc>
                <a:spcPct val="16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4274185" algn="l" rtl="0" eaLnBrk="0">
              <a:lnSpc>
                <a:spcPct val="93000"/>
              </a:lnSpc>
              <a:spcBef>
                <a:spcPts val="1410"/>
              </a:spcBef>
            </a:pPr>
            <a:r>
              <a:rPr sz="4700" b="1" kern="0" spc="8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信息化平台</a:t>
            </a:r>
            <a:endParaRPr sz="47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rtl="0" eaLnBrk="0">
              <a:lnSpc>
                <a:spcPct val="170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7000"/>
              </a:lnSpc>
            </a:pPr>
            <a:endParaRPr sz="1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3970020" algn="l" rtl="0" eaLnBrk="0">
              <a:lnSpc>
                <a:spcPct val="92000"/>
              </a:lnSpc>
              <a:spcBef>
                <a:spcPts val="0"/>
              </a:spcBef>
            </a:pPr>
            <a:r>
              <a:rPr sz="4700" b="1" kern="0" spc="8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操作培训指导</a:t>
            </a:r>
            <a:endParaRPr sz="47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rect 6"/>
          <p:cNvSpPr/>
          <p:nvPr/>
        </p:nvSpPr>
        <p:spPr>
          <a:xfrm>
            <a:off x="8502396" y="6280403"/>
            <a:ext cx="3468623" cy="368808"/>
          </a:xfrm>
          <a:prstGeom prst="rect">
            <a:avLst/>
          </a:prstGeom>
          <a:solidFill>
            <a:srgbClr val="C9452E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6"/>
          <p:cNvGrpSpPr/>
          <p:nvPr/>
        </p:nvGrpSpPr>
        <p:grpSpPr>
          <a:xfrm rot="21600000">
            <a:off x="0" y="0"/>
            <a:ext cx="12192000" cy="912876"/>
            <a:chOff x="0" y="0"/>
            <a:chExt cx="12192000" cy="912876"/>
          </a:xfrm>
        </p:grpSpPr>
        <p:sp>
          <p:nvSpPr>
            <p:cNvPr id="132" name="rect 132"/>
            <p:cNvSpPr/>
            <p:nvPr/>
          </p:nvSpPr>
          <p:spPr>
            <a:xfrm>
              <a:off x="0" y="0"/>
              <a:ext cx="12192000" cy="912876"/>
            </a:xfrm>
            <a:prstGeom prst="rect">
              <a:avLst/>
            </a:prstGeom>
            <a:solidFill>
              <a:srgbClr val="0C4E7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34" name="rect 134"/>
            <p:cNvSpPr/>
            <p:nvPr/>
          </p:nvSpPr>
          <p:spPr>
            <a:xfrm>
              <a:off x="0" y="0"/>
              <a:ext cx="12179807" cy="858011"/>
            </a:xfrm>
            <a:prstGeom prst="rect">
              <a:avLst/>
            </a:prstGeom>
            <a:solidFill>
              <a:srgbClr val="D2452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36" name="textbox 136"/>
            <p:cNvSpPr/>
            <p:nvPr/>
          </p:nvSpPr>
          <p:spPr>
            <a:xfrm>
              <a:off x="1098245" y="279935"/>
              <a:ext cx="6116954" cy="304800"/>
            </a:xfrm>
            <a:prstGeom prst="rect">
              <a:avLst/>
            </a:prstGeom>
            <a:noFill/>
            <a:ln w="0" cap="flat">
              <a:noFill/>
              <a:prstDash val="solid"/>
              <a:miter lim="0"/>
            </a:ln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74000"/>
                </a:lnSpc>
              </a:pPr>
              <a:endParaRPr sz="100" dirty="0">
                <a:latin typeface="Arial" panose="020B0604020202020204"/>
                <a:ea typeface="Arial" panose="020B0604020202020204"/>
                <a:cs typeface="Arial" panose="020B0604020202020204"/>
              </a:endParaRPr>
            </a:p>
            <a:p>
              <a:pPr marL="12700" algn="l" rtl="0" eaLnBrk="0">
                <a:lnSpc>
                  <a:spcPct val="92000"/>
                </a:lnSpc>
              </a:pPr>
              <a:r>
                <a:rPr sz="2000" kern="0" spc="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高校学生心理健康管理动态分析与会商指导</a:t>
              </a:r>
              <a:r>
                <a:rPr sz="2000" kern="0" spc="-1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信息化平台</a:t>
              </a:r>
              <a:endParaRPr sz="2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pic>
          <p:nvPicPr>
            <p:cNvPr id="138" name="picture 138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 rot="21600000">
              <a:off x="175964" y="236273"/>
              <a:ext cx="578170" cy="435239"/>
            </a:xfrm>
            <a:prstGeom prst="rect">
              <a:avLst/>
            </a:prstGeom>
          </p:spPr>
        </p:pic>
      </p:grpSp>
      <p:pic>
        <p:nvPicPr>
          <p:cNvPr id="140" name="picture 1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2891027" y="1895855"/>
            <a:ext cx="2468879" cy="3601211"/>
          </a:xfrm>
          <a:prstGeom prst="rect">
            <a:avLst/>
          </a:prstGeom>
        </p:spPr>
      </p:pic>
      <p:sp>
        <p:nvSpPr>
          <p:cNvPr id="142" name="textbox 142"/>
          <p:cNvSpPr/>
          <p:nvPr/>
        </p:nvSpPr>
        <p:spPr>
          <a:xfrm>
            <a:off x="6148837" y="3040258"/>
            <a:ext cx="5073650" cy="167449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6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83000"/>
              </a:lnSpc>
            </a:pPr>
            <a:r>
              <a:rPr sz="20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测评共有</a:t>
            </a:r>
            <a:r>
              <a:rPr sz="2000" kern="0" spc="3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96</a:t>
            </a:r>
            <a:r>
              <a:rPr sz="2000" kern="0" spc="2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道题，</a:t>
            </a:r>
            <a:r>
              <a:rPr sz="2000" kern="0" spc="-4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不限制作答</a:t>
            </a:r>
            <a:r>
              <a:rPr sz="20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时间，</a:t>
            </a:r>
            <a:r>
              <a:rPr sz="2000" kern="0" spc="-4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</a:t>
            </a:r>
            <a:endParaRPr sz="20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3970" algn="l" rtl="0" eaLnBrk="0">
              <a:lnSpc>
                <a:spcPct val="152000"/>
              </a:lnSpc>
              <a:spcBef>
                <a:spcPts val="60"/>
              </a:spcBef>
            </a:pPr>
            <a:r>
              <a:rPr sz="2000" kern="0" spc="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生要根据自身真实情况作答</a:t>
            </a:r>
            <a:r>
              <a:rPr sz="2000" kern="0" spc="-3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sz="2000" kern="0" spc="-4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页面右上</a:t>
            </a:r>
            <a:r>
              <a:rPr sz="20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角</a:t>
            </a:r>
            <a:r>
              <a:rPr sz="20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2000" kern="0" spc="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提供答题卡功能，</a:t>
            </a:r>
            <a:r>
              <a:rPr sz="2000" kern="0" spc="-4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可以查看答题是</a:t>
            </a:r>
            <a:r>
              <a:rPr sz="20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否遗漏，</a:t>
            </a:r>
            <a:r>
              <a:rPr sz="20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96</a:t>
            </a:r>
            <a:r>
              <a:rPr sz="2000" kern="0" spc="2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道题全部作答，</a:t>
            </a:r>
            <a:r>
              <a:rPr sz="2000" kern="0" spc="-4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方可提</a:t>
            </a:r>
            <a:r>
              <a:rPr sz="20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交测评</a:t>
            </a:r>
            <a:r>
              <a:rPr sz="2000" kern="0" spc="-3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sz="2000" kern="0" spc="-4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如图：</a:t>
            </a:r>
            <a:endParaRPr sz="20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44" name="picture 1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638556" y="1894332"/>
            <a:ext cx="2161032" cy="3601211"/>
          </a:xfrm>
          <a:prstGeom prst="rect">
            <a:avLst/>
          </a:prstGeom>
        </p:spPr>
      </p:pic>
      <p:sp>
        <p:nvSpPr>
          <p:cNvPr id="146" name="path 146"/>
          <p:cNvSpPr/>
          <p:nvPr/>
        </p:nvSpPr>
        <p:spPr>
          <a:xfrm>
            <a:off x="10802187" y="5098135"/>
            <a:ext cx="802792" cy="741997"/>
          </a:xfrm>
          <a:custGeom>
            <a:avLst/>
            <a:gdLst/>
            <a:ahLst/>
            <a:cxnLst/>
            <a:rect l="0" t="0" r="0" b="0"/>
            <a:pathLst>
              <a:path w="1264" h="1168">
                <a:moveTo>
                  <a:pt x="794" y="511"/>
                </a:moveTo>
                <a:cubicBezTo>
                  <a:pt x="794" y="0"/>
                  <a:pt x="794" y="0"/>
                  <a:pt x="794" y="0"/>
                </a:cubicBezTo>
                <a:cubicBezTo>
                  <a:pt x="1264" y="0"/>
                  <a:pt x="1264" y="0"/>
                  <a:pt x="1264" y="0"/>
                </a:cubicBezTo>
                <a:cubicBezTo>
                  <a:pt x="1264" y="403"/>
                  <a:pt x="1264" y="403"/>
                  <a:pt x="1264" y="403"/>
                </a:cubicBezTo>
                <a:cubicBezTo>
                  <a:pt x="1264" y="619"/>
                  <a:pt x="1237" y="775"/>
                  <a:pt x="1188" y="872"/>
                </a:cubicBezTo>
                <a:cubicBezTo>
                  <a:pt x="1118" y="1006"/>
                  <a:pt x="1010" y="1103"/>
                  <a:pt x="864" y="1168"/>
                </a:cubicBezTo>
                <a:cubicBezTo>
                  <a:pt x="756" y="996"/>
                  <a:pt x="756" y="996"/>
                  <a:pt x="756" y="996"/>
                </a:cubicBezTo>
                <a:cubicBezTo>
                  <a:pt x="842" y="963"/>
                  <a:pt x="913" y="904"/>
                  <a:pt x="950" y="829"/>
                </a:cubicBezTo>
                <a:cubicBezTo>
                  <a:pt x="994" y="759"/>
                  <a:pt x="1021" y="651"/>
                  <a:pt x="1026" y="511"/>
                </a:cubicBezTo>
                <a:lnTo>
                  <a:pt x="794" y="511"/>
                </a:lnTo>
                <a:close/>
                <a:moveTo>
                  <a:pt x="37" y="511"/>
                </a:moveTo>
                <a:cubicBezTo>
                  <a:pt x="37" y="0"/>
                  <a:pt x="37" y="0"/>
                  <a:pt x="37" y="0"/>
                </a:cubicBezTo>
                <a:cubicBezTo>
                  <a:pt x="507" y="0"/>
                  <a:pt x="507" y="0"/>
                  <a:pt x="507" y="0"/>
                </a:cubicBezTo>
                <a:cubicBezTo>
                  <a:pt x="507" y="403"/>
                  <a:pt x="507" y="403"/>
                  <a:pt x="507" y="403"/>
                </a:cubicBezTo>
                <a:cubicBezTo>
                  <a:pt x="507" y="619"/>
                  <a:pt x="480" y="775"/>
                  <a:pt x="432" y="872"/>
                </a:cubicBezTo>
                <a:cubicBezTo>
                  <a:pt x="361" y="1006"/>
                  <a:pt x="253" y="1103"/>
                  <a:pt x="108" y="1168"/>
                </a:cubicBezTo>
                <a:cubicBezTo>
                  <a:pt x="0" y="996"/>
                  <a:pt x="0" y="996"/>
                  <a:pt x="0" y="996"/>
                </a:cubicBezTo>
                <a:cubicBezTo>
                  <a:pt x="86" y="963"/>
                  <a:pt x="151" y="904"/>
                  <a:pt x="194" y="829"/>
                </a:cubicBezTo>
                <a:cubicBezTo>
                  <a:pt x="237" y="759"/>
                  <a:pt x="264" y="651"/>
                  <a:pt x="264" y="511"/>
                </a:cubicBezTo>
                <a:lnTo>
                  <a:pt x="37" y="511"/>
                </a:lnTo>
              </a:path>
            </a:pathLst>
          </a:custGeom>
          <a:solidFill>
            <a:srgbClr val="E6E6E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48" name="path 148"/>
          <p:cNvSpPr/>
          <p:nvPr/>
        </p:nvSpPr>
        <p:spPr>
          <a:xfrm>
            <a:off x="5935649" y="1785645"/>
            <a:ext cx="802805" cy="741984"/>
          </a:xfrm>
          <a:custGeom>
            <a:avLst/>
            <a:gdLst/>
            <a:ahLst/>
            <a:cxnLst/>
            <a:rect l="0" t="0" r="0" b="0"/>
            <a:pathLst>
              <a:path w="1264" h="1168">
                <a:moveTo>
                  <a:pt x="470" y="656"/>
                </a:moveTo>
                <a:cubicBezTo>
                  <a:pt x="470" y="1168"/>
                  <a:pt x="470" y="1168"/>
                  <a:pt x="470" y="1168"/>
                </a:cubicBezTo>
                <a:cubicBezTo>
                  <a:pt x="0" y="1168"/>
                  <a:pt x="0" y="1168"/>
                  <a:pt x="0" y="1168"/>
                </a:cubicBezTo>
                <a:cubicBezTo>
                  <a:pt x="0" y="764"/>
                  <a:pt x="0" y="764"/>
                  <a:pt x="0" y="764"/>
                </a:cubicBezTo>
                <a:cubicBezTo>
                  <a:pt x="0" y="549"/>
                  <a:pt x="27" y="393"/>
                  <a:pt x="75" y="296"/>
                </a:cubicBezTo>
                <a:cubicBezTo>
                  <a:pt x="145" y="161"/>
                  <a:pt x="253" y="64"/>
                  <a:pt x="399" y="0"/>
                </a:cubicBezTo>
                <a:cubicBezTo>
                  <a:pt x="507" y="172"/>
                  <a:pt x="507" y="172"/>
                  <a:pt x="507" y="172"/>
                </a:cubicBezTo>
                <a:cubicBezTo>
                  <a:pt x="421" y="204"/>
                  <a:pt x="351" y="263"/>
                  <a:pt x="313" y="339"/>
                </a:cubicBezTo>
                <a:cubicBezTo>
                  <a:pt x="270" y="409"/>
                  <a:pt x="243" y="516"/>
                  <a:pt x="237" y="656"/>
                </a:cubicBezTo>
                <a:lnTo>
                  <a:pt x="470" y="656"/>
                </a:lnTo>
                <a:close/>
                <a:moveTo>
                  <a:pt x="1226" y="656"/>
                </a:moveTo>
                <a:cubicBezTo>
                  <a:pt x="1226" y="1168"/>
                  <a:pt x="1226" y="1168"/>
                  <a:pt x="1226" y="1168"/>
                </a:cubicBezTo>
                <a:cubicBezTo>
                  <a:pt x="756" y="1168"/>
                  <a:pt x="756" y="1168"/>
                  <a:pt x="756" y="1168"/>
                </a:cubicBezTo>
                <a:cubicBezTo>
                  <a:pt x="756" y="764"/>
                  <a:pt x="756" y="764"/>
                  <a:pt x="756" y="764"/>
                </a:cubicBezTo>
                <a:cubicBezTo>
                  <a:pt x="756" y="549"/>
                  <a:pt x="783" y="393"/>
                  <a:pt x="832" y="296"/>
                </a:cubicBezTo>
                <a:cubicBezTo>
                  <a:pt x="902" y="161"/>
                  <a:pt x="1010" y="64"/>
                  <a:pt x="1156" y="0"/>
                </a:cubicBezTo>
                <a:cubicBezTo>
                  <a:pt x="1264" y="172"/>
                  <a:pt x="1264" y="172"/>
                  <a:pt x="1264" y="172"/>
                </a:cubicBezTo>
                <a:cubicBezTo>
                  <a:pt x="1177" y="204"/>
                  <a:pt x="1112" y="263"/>
                  <a:pt x="1069" y="339"/>
                </a:cubicBezTo>
                <a:cubicBezTo>
                  <a:pt x="1026" y="409"/>
                  <a:pt x="999" y="516"/>
                  <a:pt x="999" y="656"/>
                </a:cubicBezTo>
                <a:lnTo>
                  <a:pt x="1226" y="656"/>
                </a:lnTo>
              </a:path>
            </a:pathLst>
          </a:custGeom>
          <a:solidFill>
            <a:srgbClr val="E6E6E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picture 15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200162" y="1504962"/>
            <a:ext cx="4591037" cy="3067037"/>
          </a:xfrm>
          <a:prstGeom prst="rect">
            <a:avLst/>
          </a:prstGeom>
        </p:spPr>
      </p:pic>
      <p:pic>
        <p:nvPicPr>
          <p:cNvPr id="152" name="picture 1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6534201" y="1504962"/>
            <a:ext cx="4590998" cy="3067037"/>
          </a:xfrm>
          <a:prstGeom prst="rect">
            <a:avLst/>
          </a:prstGeom>
        </p:spPr>
      </p:pic>
      <p:grpSp>
        <p:nvGrpSpPr>
          <p:cNvPr id="18" name="group 18"/>
          <p:cNvGrpSpPr/>
          <p:nvPr/>
        </p:nvGrpSpPr>
        <p:grpSpPr>
          <a:xfrm rot="21600000">
            <a:off x="0" y="0"/>
            <a:ext cx="12192000" cy="912876"/>
            <a:chOff x="0" y="0"/>
            <a:chExt cx="12192000" cy="912876"/>
          </a:xfrm>
        </p:grpSpPr>
        <p:sp>
          <p:nvSpPr>
            <p:cNvPr id="154" name="rect 154"/>
            <p:cNvSpPr/>
            <p:nvPr/>
          </p:nvSpPr>
          <p:spPr>
            <a:xfrm>
              <a:off x="0" y="0"/>
              <a:ext cx="12192000" cy="912876"/>
            </a:xfrm>
            <a:prstGeom prst="rect">
              <a:avLst/>
            </a:prstGeom>
            <a:solidFill>
              <a:srgbClr val="0C4E7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56" name="rect 156"/>
            <p:cNvSpPr/>
            <p:nvPr/>
          </p:nvSpPr>
          <p:spPr>
            <a:xfrm>
              <a:off x="0" y="0"/>
              <a:ext cx="12179807" cy="858011"/>
            </a:xfrm>
            <a:prstGeom prst="rect">
              <a:avLst/>
            </a:prstGeom>
            <a:solidFill>
              <a:srgbClr val="D2452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58" name="textbox 158"/>
            <p:cNvSpPr/>
            <p:nvPr/>
          </p:nvSpPr>
          <p:spPr>
            <a:xfrm>
              <a:off x="1098245" y="279935"/>
              <a:ext cx="6116954" cy="304800"/>
            </a:xfrm>
            <a:prstGeom prst="rect">
              <a:avLst/>
            </a:prstGeom>
            <a:noFill/>
            <a:ln w="0" cap="flat">
              <a:noFill/>
              <a:prstDash val="solid"/>
              <a:miter lim="0"/>
            </a:ln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74000"/>
                </a:lnSpc>
              </a:pPr>
              <a:endParaRPr sz="100" dirty="0">
                <a:latin typeface="Arial" panose="020B0604020202020204"/>
                <a:ea typeface="Arial" panose="020B0604020202020204"/>
                <a:cs typeface="Arial" panose="020B0604020202020204"/>
              </a:endParaRPr>
            </a:p>
            <a:p>
              <a:pPr marL="12700" algn="l" rtl="0" eaLnBrk="0">
                <a:lnSpc>
                  <a:spcPct val="92000"/>
                </a:lnSpc>
              </a:pPr>
              <a:r>
                <a:rPr sz="2000" kern="0" spc="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高校学生心理健康管理动态分析与会商指导</a:t>
              </a:r>
              <a:r>
                <a:rPr sz="2000" kern="0" spc="-1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信息化平台</a:t>
              </a:r>
              <a:endParaRPr sz="2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pic>
          <p:nvPicPr>
            <p:cNvPr id="160" name="picture 16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1600000">
              <a:off x="175964" y="236273"/>
              <a:ext cx="578170" cy="435239"/>
            </a:xfrm>
            <a:prstGeom prst="rect">
              <a:avLst/>
            </a:prstGeom>
          </p:spPr>
        </p:pic>
      </p:grpSp>
      <p:sp>
        <p:nvSpPr>
          <p:cNvPr id="162" name="textbox 162"/>
          <p:cNvSpPr/>
          <p:nvPr/>
        </p:nvSpPr>
        <p:spPr>
          <a:xfrm>
            <a:off x="1510271" y="5324170"/>
            <a:ext cx="4229734" cy="87566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3970" algn="l" rtl="0" eaLnBrk="0">
              <a:lnSpc>
                <a:spcPct val="86000"/>
              </a:lnSpc>
            </a:pPr>
            <a:r>
              <a:rPr sz="2300" kern="0" spc="1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如学生中途退出</a:t>
            </a:r>
            <a:r>
              <a:rPr sz="2300" kern="0" spc="-1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300" kern="0" spc="-4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再次进入小</a:t>
            </a:r>
            <a:endParaRPr sz="2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700" algn="l" rtl="0" eaLnBrk="0">
              <a:lnSpc>
                <a:spcPts val="4325"/>
              </a:lnSpc>
            </a:pPr>
            <a:r>
              <a:rPr sz="2300" kern="0" spc="1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程序可继续答题</a:t>
            </a:r>
            <a:r>
              <a:rPr sz="2300" kern="0" spc="-3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sz="2300" kern="0" spc="-4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如图：</a:t>
            </a:r>
            <a:endParaRPr sz="2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4" name="textbox 164"/>
          <p:cNvSpPr/>
          <p:nvPr/>
        </p:nvSpPr>
        <p:spPr>
          <a:xfrm>
            <a:off x="6957175" y="5324094"/>
            <a:ext cx="3986529" cy="86677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86000"/>
              </a:lnSpc>
            </a:pPr>
            <a:r>
              <a:rPr sz="2300" kern="0" spc="3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提交完成后将会看到</a:t>
            </a:r>
            <a:r>
              <a:rPr sz="2300" kern="0" spc="2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如图提</a:t>
            </a:r>
            <a:endParaRPr sz="2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3335" algn="l" rtl="0" eaLnBrk="0">
              <a:lnSpc>
                <a:spcPts val="4250"/>
              </a:lnSpc>
            </a:pPr>
            <a:r>
              <a:rPr sz="2300" kern="0" spc="1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示：</a:t>
            </a:r>
            <a:endParaRPr sz="2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t 166"/>
          <p:cNvSpPr/>
          <p:nvPr/>
        </p:nvSpPr>
        <p:spPr>
          <a:xfrm>
            <a:off x="1476755" y="1676400"/>
            <a:ext cx="4229100" cy="4724400"/>
          </a:xfrm>
          <a:prstGeom prst="rect">
            <a:avLst/>
          </a:prstGeom>
          <a:solidFill>
            <a:srgbClr val="093759">
              <a:alpha val="50196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68" name="textbox 168"/>
          <p:cNvSpPr/>
          <p:nvPr/>
        </p:nvSpPr>
        <p:spPr>
          <a:xfrm>
            <a:off x="1171955" y="1371600"/>
            <a:ext cx="4229100" cy="4724400"/>
          </a:xfrm>
          <a:prstGeom prst="rect">
            <a:avLst/>
          </a:prstGeom>
          <a:solidFill>
            <a:srgbClr val="093759">
              <a:alpha val="50196"/>
            </a:srgbClr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6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6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6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364740" algn="l" rtl="0" eaLnBrk="0">
              <a:lnSpc>
                <a:spcPct val="89000"/>
              </a:lnSpc>
              <a:spcBef>
                <a:spcPts val="5"/>
              </a:spcBef>
            </a:pPr>
            <a:r>
              <a:rPr sz="1700" kern="0" spc="-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endParaRPr sz="17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70" name="picture 17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324355" y="1524000"/>
            <a:ext cx="4229100" cy="4724400"/>
          </a:xfrm>
          <a:prstGeom prst="rect">
            <a:avLst/>
          </a:prstGeom>
        </p:spPr>
      </p:pic>
      <p:grpSp>
        <p:nvGrpSpPr>
          <p:cNvPr id="20" name="group 20"/>
          <p:cNvGrpSpPr/>
          <p:nvPr/>
        </p:nvGrpSpPr>
        <p:grpSpPr>
          <a:xfrm rot="21600000">
            <a:off x="0" y="0"/>
            <a:ext cx="12192000" cy="905255"/>
            <a:chOff x="0" y="0"/>
            <a:chExt cx="12192000" cy="905255"/>
          </a:xfrm>
        </p:grpSpPr>
        <p:sp>
          <p:nvSpPr>
            <p:cNvPr id="172" name="rect 172"/>
            <p:cNvSpPr/>
            <p:nvPr/>
          </p:nvSpPr>
          <p:spPr>
            <a:xfrm>
              <a:off x="0" y="0"/>
              <a:ext cx="12192000" cy="905255"/>
            </a:xfrm>
            <a:prstGeom prst="rect">
              <a:avLst/>
            </a:prstGeom>
            <a:solidFill>
              <a:srgbClr val="0C4E7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74" name="rect 174"/>
            <p:cNvSpPr/>
            <p:nvPr/>
          </p:nvSpPr>
          <p:spPr>
            <a:xfrm>
              <a:off x="0" y="0"/>
              <a:ext cx="12179807" cy="858011"/>
            </a:xfrm>
            <a:prstGeom prst="rect">
              <a:avLst/>
            </a:prstGeom>
            <a:solidFill>
              <a:srgbClr val="D2452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76" name="textbox 176"/>
            <p:cNvSpPr/>
            <p:nvPr/>
          </p:nvSpPr>
          <p:spPr>
            <a:xfrm>
              <a:off x="1098245" y="279935"/>
              <a:ext cx="6116954" cy="304800"/>
            </a:xfrm>
            <a:prstGeom prst="rect">
              <a:avLst/>
            </a:prstGeom>
            <a:noFill/>
            <a:ln w="0" cap="flat">
              <a:noFill/>
              <a:prstDash val="solid"/>
              <a:miter lim="0"/>
            </a:ln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74000"/>
                </a:lnSpc>
              </a:pPr>
              <a:endParaRPr sz="100" dirty="0">
                <a:latin typeface="Arial" panose="020B0604020202020204"/>
                <a:ea typeface="Arial" panose="020B0604020202020204"/>
                <a:cs typeface="Arial" panose="020B0604020202020204"/>
              </a:endParaRPr>
            </a:p>
            <a:p>
              <a:pPr marL="12700" algn="l" rtl="0" eaLnBrk="0">
                <a:lnSpc>
                  <a:spcPct val="92000"/>
                </a:lnSpc>
              </a:pPr>
              <a:r>
                <a:rPr sz="2000" kern="0" spc="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高校学生心理健康管理动态分析与会商指导</a:t>
              </a:r>
              <a:r>
                <a:rPr sz="2000" kern="0" spc="-1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信息化平台</a:t>
              </a:r>
              <a:endParaRPr sz="2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pic>
          <p:nvPicPr>
            <p:cNvPr id="178" name="picture 17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600000">
              <a:off x="175964" y="236273"/>
              <a:ext cx="578170" cy="435239"/>
            </a:xfrm>
            <a:prstGeom prst="rect">
              <a:avLst/>
            </a:prstGeom>
          </p:spPr>
        </p:pic>
      </p:grpSp>
      <p:sp>
        <p:nvSpPr>
          <p:cNvPr id="180" name="textbox 180"/>
          <p:cNvSpPr/>
          <p:nvPr/>
        </p:nvSpPr>
        <p:spPr>
          <a:xfrm>
            <a:off x="7144384" y="3125342"/>
            <a:ext cx="4638675" cy="168656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ct val="91000"/>
              </a:lnSpc>
            </a:pPr>
            <a:r>
              <a:rPr sz="2700" b="1" kern="0" spc="-110" dirty="0">
                <a:solidFill>
                  <a:srgbClr val="C00000">
                    <a:alpha val="100000"/>
                  </a:srgbClr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</a:rPr>
              <a:t>注意：</a:t>
            </a:r>
            <a:r>
              <a:rPr sz="2700" kern="0" spc="-260" dirty="0">
                <a:solidFill>
                  <a:srgbClr val="C00000">
                    <a:alpha val="100000"/>
                  </a:srgbClr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</a:rPr>
              <a:t> </a:t>
            </a:r>
            <a:r>
              <a:rPr sz="1700" b="1" kern="0" spc="-11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 果 </a:t>
            </a:r>
            <a:r>
              <a:rPr sz="1700" b="1" kern="0" spc="-10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需 要 </a:t>
            </a:r>
            <a:r>
              <a:rPr sz="1700" b="1" kern="0" spc="-10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重 新 </a:t>
            </a:r>
            <a:r>
              <a:rPr sz="1700" b="1" kern="0" spc="-11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进 行</a:t>
            </a:r>
            <a:r>
              <a:rPr sz="1700" b="1" kern="0" spc="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b="1" kern="0" spc="-11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测</a:t>
            </a:r>
            <a:r>
              <a:rPr sz="1700" b="1" kern="0" spc="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b="1" kern="0" spc="-11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评 </a:t>
            </a:r>
            <a:r>
              <a:rPr sz="1700" b="1" kern="0" spc="-11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700" b="1" kern="0" spc="-20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b="1" kern="0" spc="-11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则</a:t>
            </a:r>
            <a:r>
              <a:rPr sz="1700" b="1" kern="0" spc="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b="1" kern="0" spc="-11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按</a:t>
            </a:r>
            <a:r>
              <a:rPr sz="1700" b="1" kern="0" spc="1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b="1" kern="0" spc="-4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照</a:t>
            </a:r>
            <a:endParaRPr sz="17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700" algn="l" rtl="0" eaLnBrk="0">
              <a:lnSpc>
                <a:spcPct val="168000"/>
              </a:lnSpc>
              <a:spcBef>
                <a:spcPts val="35"/>
              </a:spcBef>
            </a:pPr>
            <a:r>
              <a:rPr sz="1700" b="1" kern="0" spc="21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老师的要求登录平台进行二次测评 。</a:t>
            </a:r>
            <a:r>
              <a:rPr sz="1700" b="1" kern="0" spc="-33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b="1" kern="0" spc="21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注意</a:t>
            </a:r>
            <a:r>
              <a:rPr sz="1700" b="1" kern="0" spc="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1600" b="1" kern="0" spc="-8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两 次 测 评</a:t>
            </a:r>
            <a:r>
              <a:rPr sz="1600" b="1" kern="0" spc="6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600" b="1" kern="0" spc="-8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</a:t>
            </a:r>
            <a:r>
              <a:rPr sz="1600" b="1" kern="0" spc="4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600" b="1" kern="0" spc="-8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</a:t>
            </a:r>
            <a:r>
              <a:rPr sz="1600" b="1" kern="0" spc="7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600" b="1" kern="0" spc="-8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间</a:t>
            </a:r>
            <a:r>
              <a:rPr sz="1600" b="1" kern="0" spc="7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600" b="1" kern="0" spc="-8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间</a:t>
            </a:r>
            <a:r>
              <a:rPr sz="1600" b="1" kern="0" spc="4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600" b="1" kern="0" spc="-8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隔</a:t>
            </a:r>
            <a:r>
              <a:rPr sz="1600" b="1" kern="0" spc="4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600" b="1" kern="0" spc="-8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需</a:t>
            </a:r>
            <a:r>
              <a:rPr sz="1600" b="1" kern="0" spc="6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600" b="1" kern="0" spc="-8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大</a:t>
            </a:r>
            <a:r>
              <a:rPr sz="1600" b="1" kern="0" spc="4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600" b="1" kern="0" spc="-8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于</a:t>
            </a:r>
            <a:r>
              <a:rPr sz="1600" b="1" kern="0" spc="2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1600" b="1" kern="0" spc="-8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1600" b="1" kern="0" spc="-21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600" b="1" kern="0" spc="-8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   小</a:t>
            </a:r>
            <a:r>
              <a:rPr sz="1600" b="1" kern="0" spc="4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600" b="1" kern="0" spc="-8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</a:t>
            </a:r>
            <a:r>
              <a:rPr sz="1600" b="1" kern="0" spc="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600" b="1" kern="0" spc="-8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600" b="1" kern="0" spc="-20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600" b="1" kern="0" spc="-8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否</a:t>
            </a:r>
            <a:r>
              <a:rPr sz="1600" b="1" kern="0" spc="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1700" b="1" kern="0" spc="160" dirty="0">
                <a:solidFill>
                  <a:srgbClr val="0D4E7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则将无法提交 。</a:t>
            </a:r>
            <a:endParaRPr sz="17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82" name="textbox 182"/>
          <p:cNvSpPr/>
          <p:nvPr/>
        </p:nvSpPr>
        <p:spPr>
          <a:xfrm>
            <a:off x="8096849" y="1496741"/>
            <a:ext cx="1702435" cy="46735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1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91000"/>
              </a:lnSpc>
            </a:pPr>
            <a:r>
              <a:rPr sz="3200" b="1" kern="0" spc="90" dirty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工作流程</a:t>
            </a:r>
            <a:endParaRPr sz="3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84" name="path 184"/>
          <p:cNvSpPr/>
          <p:nvPr/>
        </p:nvSpPr>
        <p:spPr>
          <a:xfrm>
            <a:off x="7120902" y="2418105"/>
            <a:ext cx="714591" cy="101600"/>
          </a:xfrm>
          <a:custGeom>
            <a:avLst/>
            <a:gdLst/>
            <a:ahLst/>
            <a:cxnLst/>
            <a:rect l="0" t="0" r="0" b="0"/>
            <a:pathLst>
              <a:path w="1125" h="160">
                <a:moveTo>
                  <a:pt x="0" y="80"/>
                </a:moveTo>
                <a:cubicBezTo>
                  <a:pt x="0" y="35"/>
                  <a:pt x="35" y="0"/>
                  <a:pt x="80" y="0"/>
                </a:cubicBezTo>
                <a:cubicBezTo>
                  <a:pt x="124" y="0"/>
                  <a:pt x="160" y="35"/>
                  <a:pt x="160" y="80"/>
                </a:cubicBezTo>
                <a:cubicBezTo>
                  <a:pt x="160" y="124"/>
                  <a:pt x="124" y="160"/>
                  <a:pt x="80" y="160"/>
                </a:cubicBezTo>
                <a:cubicBezTo>
                  <a:pt x="35" y="160"/>
                  <a:pt x="0" y="124"/>
                  <a:pt x="0" y="80"/>
                </a:cubicBezTo>
                <a:moveTo>
                  <a:pt x="329" y="80"/>
                </a:moveTo>
                <a:cubicBezTo>
                  <a:pt x="329" y="35"/>
                  <a:pt x="364" y="0"/>
                  <a:pt x="409" y="0"/>
                </a:cubicBezTo>
                <a:cubicBezTo>
                  <a:pt x="453" y="0"/>
                  <a:pt x="489" y="35"/>
                  <a:pt x="489" y="80"/>
                </a:cubicBezTo>
                <a:cubicBezTo>
                  <a:pt x="489" y="124"/>
                  <a:pt x="453" y="160"/>
                  <a:pt x="409" y="160"/>
                </a:cubicBezTo>
                <a:cubicBezTo>
                  <a:pt x="364" y="160"/>
                  <a:pt x="329" y="124"/>
                  <a:pt x="329" y="80"/>
                </a:cubicBezTo>
                <a:moveTo>
                  <a:pt x="645" y="80"/>
                </a:moveTo>
                <a:cubicBezTo>
                  <a:pt x="645" y="35"/>
                  <a:pt x="681" y="0"/>
                  <a:pt x="725" y="0"/>
                </a:cubicBezTo>
                <a:cubicBezTo>
                  <a:pt x="769" y="0"/>
                  <a:pt x="805" y="35"/>
                  <a:pt x="805" y="80"/>
                </a:cubicBezTo>
                <a:cubicBezTo>
                  <a:pt x="805" y="124"/>
                  <a:pt x="769" y="160"/>
                  <a:pt x="725" y="160"/>
                </a:cubicBezTo>
                <a:cubicBezTo>
                  <a:pt x="681" y="160"/>
                  <a:pt x="645" y="124"/>
                  <a:pt x="645" y="80"/>
                </a:cubicBezTo>
                <a:moveTo>
                  <a:pt x="965" y="80"/>
                </a:moveTo>
                <a:cubicBezTo>
                  <a:pt x="965" y="35"/>
                  <a:pt x="1001" y="0"/>
                  <a:pt x="1045" y="0"/>
                </a:cubicBezTo>
                <a:cubicBezTo>
                  <a:pt x="1089" y="0"/>
                  <a:pt x="1125" y="35"/>
                  <a:pt x="1125" y="80"/>
                </a:cubicBezTo>
                <a:cubicBezTo>
                  <a:pt x="1125" y="124"/>
                  <a:pt x="1089" y="160"/>
                  <a:pt x="1045" y="160"/>
                </a:cubicBezTo>
                <a:cubicBezTo>
                  <a:pt x="1001" y="160"/>
                  <a:pt x="965" y="124"/>
                  <a:pt x="965" y="80"/>
                </a:cubicBezTo>
              </a:path>
            </a:pathLst>
          </a:custGeom>
          <a:solidFill>
            <a:srgbClr val="0C4E7E">
              <a:alpha val="2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86" name="path 186"/>
          <p:cNvSpPr/>
          <p:nvPr/>
        </p:nvSpPr>
        <p:spPr>
          <a:xfrm>
            <a:off x="10106062" y="5394997"/>
            <a:ext cx="714591" cy="101600"/>
          </a:xfrm>
          <a:custGeom>
            <a:avLst/>
            <a:gdLst/>
            <a:ahLst/>
            <a:cxnLst/>
            <a:rect l="0" t="0" r="0" b="0"/>
            <a:pathLst>
              <a:path w="1125" h="160">
                <a:moveTo>
                  <a:pt x="0" y="80"/>
                </a:moveTo>
                <a:cubicBezTo>
                  <a:pt x="0" y="35"/>
                  <a:pt x="35" y="0"/>
                  <a:pt x="80" y="0"/>
                </a:cubicBezTo>
                <a:cubicBezTo>
                  <a:pt x="124" y="0"/>
                  <a:pt x="160" y="35"/>
                  <a:pt x="160" y="80"/>
                </a:cubicBezTo>
                <a:cubicBezTo>
                  <a:pt x="160" y="124"/>
                  <a:pt x="124" y="160"/>
                  <a:pt x="80" y="160"/>
                </a:cubicBezTo>
                <a:cubicBezTo>
                  <a:pt x="35" y="160"/>
                  <a:pt x="0" y="124"/>
                  <a:pt x="0" y="80"/>
                </a:cubicBezTo>
                <a:moveTo>
                  <a:pt x="329" y="80"/>
                </a:moveTo>
                <a:cubicBezTo>
                  <a:pt x="329" y="35"/>
                  <a:pt x="364" y="0"/>
                  <a:pt x="409" y="0"/>
                </a:cubicBezTo>
                <a:cubicBezTo>
                  <a:pt x="453" y="0"/>
                  <a:pt x="489" y="35"/>
                  <a:pt x="489" y="80"/>
                </a:cubicBezTo>
                <a:cubicBezTo>
                  <a:pt x="489" y="124"/>
                  <a:pt x="453" y="160"/>
                  <a:pt x="409" y="160"/>
                </a:cubicBezTo>
                <a:cubicBezTo>
                  <a:pt x="364" y="160"/>
                  <a:pt x="329" y="124"/>
                  <a:pt x="329" y="80"/>
                </a:cubicBezTo>
                <a:moveTo>
                  <a:pt x="645" y="80"/>
                </a:moveTo>
                <a:cubicBezTo>
                  <a:pt x="645" y="35"/>
                  <a:pt x="681" y="0"/>
                  <a:pt x="725" y="0"/>
                </a:cubicBezTo>
                <a:cubicBezTo>
                  <a:pt x="769" y="0"/>
                  <a:pt x="805" y="35"/>
                  <a:pt x="805" y="80"/>
                </a:cubicBezTo>
                <a:cubicBezTo>
                  <a:pt x="805" y="124"/>
                  <a:pt x="769" y="160"/>
                  <a:pt x="725" y="160"/>
                </a:cubicBezTo>
                <a:cubicBezTo>
                  <a:pt x="681" y="160"/>
                  <a:pt x="645" y="124"/>
                  <a:pt x="645" y="80"/>
                </a:cubicBezTo>
                <a:moveTo>
                  <a:pt x="965" y="80"/>
                </a:moveTo>
                <a:cubicBezTo>
                  <a:pt x="965" y="35"/>
                  <a:pt x="1001" y="0"/>
                  <a:pt x="1045" y="0"/>
                </a:cubicBezTo>
                <a:cubicBezTo>
                  <a:pt x="1089" y="0"/>
                  <a:pt x="1125" y="35"/>
                  <a:pt x="1125" y="80"/>
                </a:cubicBezTo>
                <a:cubicBezTo>
                  <a:pt x="1125" y="124"/>
                  <a:pt x="1089" y="160"/>
                  <a:pt x="1045" y="160"/>
                </a:cubicBezTo>
                <a:cubicBezTo>
                  <a:pt x="1001" y="160"/>
                  <a:pt x="965" y="124"/>
                  <a:pt x="965" y="80"/>
                </a:cubicBezTo>
              </a:path>
            </a:pathLst>
          </a:custGeom>
          <a:solidFill>
            <a:srgbClr val="0C4E7E">
              <a:alpha val="2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rect 18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9452E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90" name="textbox 190"/>
          <p:cNvSpPr/>
          <p:nvPr/>
        </p:nvSpPr>
        <p:spPr>
          <a:xfrm>
            <a:off x="4573532" y="2722159"/>
            <a:ext cx="2869564" cy="133794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ts val="10335"/>
              </a:lnSpc>
            </a:pPr>
            <a:r>
              <a:rPr sz="6700" kern="0" spc="-58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谢谢！</a:t>
            </a:r>
            <a:endParaRPr sz="67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/>
          <p:nvPr/>
        </p:nvSpPr>
        <p:spPr>
          <a:xfrm>
            <a:off x="431139" y="1167613"/>
            <a:ext cx="11567794" cy="452374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1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56515" algn="l" rtl="0" eaLnBrk="0">
              <a:lnSpc>
                <a:spcPct val="95000"/>
              </a:lnSpc>
            </a:pPr>
            <a:r>
              <a:rPr sz="3200" b="1" kern="0" spc="-8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同学，你好</a:t>
            </a:r>
            <a:r>
              <a:rPr sz="3200" b="1" kern="0" spc="-8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!</a:t>
            </a:r>
            <a:endParaRPr sz="3200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23495" indent="598170" algn="l" rtl="0" eaLnBrk="0">
              <a:lnSpc>
                <a:spcPct val="148000"/>
              </a:lnSpc>
              <a:spcBef>
                <a:spcPts val="905"/>
              </a:spcBef>
            </a:pPr>
            <a:r>
              <a:rPr sz="2300" b="1" kern="0" spc="1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欢迎你参加大学生心理健康状况测查。本次</a:t>
            </a:r>
            <a:r>
              <a:rPr sz="2300" b="1" kern="0" spc="1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测试旨在了解你的一般心理状况，</a:t>
            </a:r>
            <a:r>
              <a:rPr sz="2300" b="1" kern="0" spc="11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测</a:t>
            </a:r>
            <a:r>
              <a:rPr sz="2300" b="1" kern="0" spc="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2300" b="1" kern="0" spc="-3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试</a:t>
            </a:r>
            <a:r>
              <a:rPr sz="2300" b="1" kern="0" spc="-27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3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</a:t>
            </a:r>
            <a:r>
              <a:rPr sz="2300" b="1" kern="0" spc="-26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3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果</a:t>
            </a:r>
            <a:r>
              <a:rPr sz="2300" b="1" kern="0" spc="-25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3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严</a:t>
            </a:r>
            <a:r>
              <a:rPr sz="2300" b="1" kern="0" spc="-26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3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格</a:t>
            </a:r>
            <a:r>
              <a:rPr sz="2300" b="1" kern="0" spc="-26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3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保</a:t>
            </a:r>
            <a:r>
              <a:rPr sz="2300" b="1" kern="0" spc="-26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3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密</a:t>
            </a:r>
            <a:r>
              <a:rPr sz="2300" b="1" kern="0" spc="-16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8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，仅供心理健康专业人员使用</a:t>
            </a:r>
            <a:r>
              <a:rPr sz="2300" b="1" kern="0" spc="7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，以便在需要时为你提供心理健康服务，</a:t>
            </a:r>
            <a:r>
              <a:rPr sz="23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300" b="1" kern="0" spc="-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不会影响你的学籍 、入党 、奖励 、升学和就业</a:t>
            </a:r>
            <a:r>
              <a:rPr sz="2300" b="1" kern="0" spc="-4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等</a:t>
            </a:r>
            <a:r>
              <a:rPr sz="2300" b="1" kern="0" spc="-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23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rtl="0" eaLnBrk="0">
              <a:lnSpc>
                <a:spcPct val="104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16000"/>
              </a:lnSpc>
            </a:pPr>
            <a:endParaRPr sz="5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indent="610235" algn="l" rtl="0" eaLnBrk="0">
              <a:lnSpc>
                <a:spcPct val="151000"/>
              </a:lnSpc>
              <a:spcBef>
                <a:spcPts val="0"/>
              </a:spcBef>
            </a:pPr>
            <a:r>
              <a:rPr sz="2300" b="1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测试时请保持良好的心态，认真阅读测试步骤，心平气和地答卷。</a:t>
            </a:r>
            <a:r>
              <a:rPr sz="2300" b="1" kern="0" spc="5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测</a:t>
            </a:r>
            <a:r>
              <a:rPr sz="2300" b="1" kern="0" spc="-19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5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试</a:t>
            </a:r>
            <a:r>
              <a:rPr sz="2300" b="1" kern="0" spc="-2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5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情</a:t>
            </a:r>
            <a:r>
              <a:rPr sz="2300" b="1" kern="0" spc="-2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5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况</a:t>
            </a:r>
            <a:r>
              <a:rPr sz="2300" b="1" kern="0" spc="-22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5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</a:t>
            </a:r>
            <a:r>
              <a:rPr sz="2300" b="1" kern="0" spc="-2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5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过</a:t>
            </a:r>
            <a:r>
              <a:rPr sz="2300" b="1" kern="0" spc="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2300" b="1" kern="0" spc="-31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去</a:t>
            </a:r>
            <a:r>
              <a:rPr sz="2300" b="1" kern="0" spc="-24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31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</a:t>
            </a:r>
            <a:r>
              <a:rPr sz="2300" b="1" kern="0" spc="-24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31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</a:t>
            </a:r>
            <a:r>
              <a:rPr sz="2300" b="1" kern="0" spc="-11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31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sz="2300" b="1" kern="0" spc="-22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31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</a:t>
            </a:r>
            <a:r>
              <a:rPr sz="2300" b="1" kern="0" spc="-2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31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状</a:t>
            </a:r>
            <a:r>
              <a:rPr sz="2300" b="1" kern="0" spc="-24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31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况 </a:t>
            </a:r>
            <a:r>
              <a:rPr sz="2300" b="1" kern="0" spc="1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。务必请根据自己的实际情况如实选择</a:t>
            </a:r>
            <a:r>
              <a:rPr sz="2300" b="1" kern="0" spc="1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或填写，不要与他人交谈与讨</a:t>
            </a:r>
            <a:r>
              <a:rPr sz="23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2300" b="1" kern="0" spc="-10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论，也不要过多地琢磨，</a:t>
            </a:r>
            <a:r>
              <a:rPr sz="2300" b="1" kern="0" spc="-10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凭</a:t>
            </a:r>
            <a:r>
              <a:rPr sz="2300" b="1" kern="0" spc="-16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10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</a:t>
            </a:r>
            <a:r>
              <a:rPr sz="2300" b="1" kern="0" spc="-2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10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</a:t>
            </a:r>
            <a:r>
              <a:rPr sz="2300" b="1" kern="0" spc="-17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10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印</a:t>
            </a:r>
            <a:r>
              <a:rPr sz="2300" b="1" kern="0" spc="-19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10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象 </a:t>
            </a:r>
            <a:r>
              <a:rPr sz="2300" b="1" kern="0" spc="-10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，独立完成。</a:t>
            </a:r>
            <a:r>
              <a:rPr sz="2300" b="1" kern="0" spc="-10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所</a:t>
            </a:r>
            <a:r>
              <a:rPr sz="2300" b="1" kern="0" spc="-19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10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</a:t>
            </a:r>
            <a:r>
              <a:rPr sz="2300" b="1" kern="0" spc="-17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10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问</a:t>
            </a:r>
            <a:r>
              <a:rPr sz="2300" b="1" kern="0" spc="-2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10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题</a:t>
            </a:r>
            <a:r>
              <a:rPr sz="2300" b="1" kern="0" spc="-21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10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</a:t>
            </a:r>
            <a:r>
              <a:rPr sz="2300" b="1" kern="0" spc="-24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10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答</a:t>
            </a:r>
            <a:r>
              <a:rPr sz="2300" b="1" kern="0" spc="-2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10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案</a:t>
            </a:r>
            <a:r>
              <a:rPr sz="2300" b="1" kern="0" spc="-2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10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无</a:t>
            </a:r>
            <a:r>
              <a:rPr sz="2300" b="1" kern="0" spc="-2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10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</a:t>
            </a:r>
            <a:r>
              <a:rPr sz="2300" b="1" kern="0" spc="-24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10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错</a:t>
            </a:r>
            <a:r>
              <a:rPr sz="2300" b="1" kern="0" spc="-19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10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之</a:t>
            </a:r>
            <a:r>
              <a:rPr sz="2300" b="1" kern="0" spc="-2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-10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 </a:t>
            </a:r>
            <a:r>
              <a:rPr sz="2300" b="1" kern="0" spc="-10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，请尽</a:t>
            </a:r>
            <a:r>
              <a:rPr sz="23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2300" b="1" kern="0" spc="9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量保证测试的真实性，这有助于我们在后期对您的测试结果给与真实准确的反馈。</a:t>
            </a:r>
            <a:endParaRPr sz="23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textbox 10"/>
          <p:cNvSpPr/>
          <p:nvPr/>
        </p:nvSpPr>
        <p:spPr>
          <a:xfrm>
            <a:off x="0" y="0"/>
            <a:ext cx="12181840" cy="858519"/>
          </a:xfrm>
          <a:prstGeom prst="rect">
            <a:avLst/>
          </a:prstGeom>
          <a:solidFill>
            <a:srgbClr val="D2452E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91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762000" algn="l" rtl="0" eaLnBrk="0">
              <a:lnSpc>
                <a:spcPct val="92000"/>
              </a:lnSpc>
              <a:spcBef>
                <a:spcPts val="0"/>
              </a:spcBef>
              <a:tabLst>
                <a:tab pos="1109980" algn="l"/>
              </a:tabLst>
            </a:pPr>
            <a:r>
              <a:rPr sz="2000" kern="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r>
              <a:rPr sz="2000" kern="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高校学生心理健康管理动态分析与会商指导</a:t>
            </a:r>
            <a:r>
              <a:rPr sz="2000" kern="0" spc="-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信息化平台</a:t>
            </a:r>
            <a:endParaRPr sz="20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2" name="picture 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72460" y="223310"/>
            <a:ext cx="590119" cy="44820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 14"/>
          <p:cNvSpPr/>
          <p:nvPr/>
        </p:nvSpPr>
        <p:spPr>
          <a:xfrm>
            <a:off x="1609343" y="1676400"/>
            <a:ext cx="4229100" cy="4724400"/>
          </a:xfrm>
          <a:prstGeom prst="rect">
            <a:avLst/>
          </a:prstGeom>
          <a:solidFill>
            <a:srgbClr val="093759">
              <a:alpha val="50196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6" name="textbox 16"/>
          <p:cNvSpPr/>
          <p:nvPr/>
        </p:nvSpPr>
        <p:spPr>
          <a:xfrm>
            <a:off x="1304543" y="1371600"/>
            <a:ext cx="4229100" cy="4724400"/>
          </a:xfrm>
          <a:prstGeom prst="rect">
            <a:avLst/>
          </a:prstGeom>
          <a:solidFill>
            <a:srgbClr val="093759">
              <a:alpha val="50196"/>
            </a:srgbClr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6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6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6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365375" algn="l" rtl="0" eaLnBrk="0">
              <a:lnSpc>
                <a:spcPct val="89000"/>
              </a:lnSpc>
              <a:spcBef>
                <a:spcPts val="5"/>
              </a:spcBef>
            </a:pPr>
            <a:r>
              <a:rPr sz="1700" kern="0" spc="-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endParaRPr sz="17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8" name="picture 1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456943" y="1524000"/>
            <a:ext cx="4229100" cy="4724400"/>
          </a:xfrm>
          <a:prstGeom prst="rect">
            <a:avLst/>
          </a:prstGeom>
        </p:spPr>
      </p:pic>
      <p:grpSp>
        <p:nvGrpSpPr>
          <p:cNvPr id="2" name="group 2"/>
          <p:cNvGrpSpPr/>
          <p:nvPr/>
        </p:nvGrpSpPr>
        <p:grpSpPr>
          <a:xfrm rot="21600000">
            <a:off x="0" y="0"/>
            <a:ext cx="12192000" cy="905255"/>
            <a:chOff x="0" y="0"/>
            <a:chExt cx="12192000" cy="905255"/>
          </a:xfrm>
        </p:grpSpPr>
        <p:sp>
          <p:nvSpPr>
            <p:cNvPr id="20" name="rect 20"/>
            <p:cNvSpPr/>
            <p:nvPr/>
          </p:nvSpPr>
          <p:spPr>
            <a:xfrm>
              <a:off x="0" y="0"/>
              <a:ext cx="12192000" cy="905255"/>
            </a:xfrm>
            <a:prstGeom prst="rect">
              <a:avLst/>
            </a:prstGeom>
            <a:solidFill>
              <a:srgbClr val="0C4E7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2" name="rect 22"/>
            <p:cNvSpPr/>
            <p:nvPr/>
          </p:nvSpPr>
          <p:spPr>
            <a:xfrm>
              <a:off x="0" y="0"/>
              <a:ext cx="12179807" cy="858011"/>
            </a:xfrm>
            <a:prstGeom prst="rect">
              <a:avLst/>
            </a:prstGeom>
            <a:solidFill>
              <a:srgbClr val="D2452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4" name="textbox 24"/>
            <p:cNvSpPr/>
            <p:nvPr/>
          </p:nvSpPr>
          <p:spPr>
            <a:xfrm>
              <a:off x="1098245" y="279935"/>
              <a:ext cx="6116954" cy="304800"/>
            </a:xfrm>
            <a:prstGeom prst="rect">
              <a:avLst/>
            </a:prstGeom>
            <a:noFill/>
            <a:ln w="0" cap="flat">
              <a:noFill/>
              <a:prstDash val="solid"/>
              <a:miter lim="0"/>
            </a:ln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74000"/>
                </a:lnSpc>
              </a:pPr>
              <a:endParaRPr sz="100" dirty="0">
                <a:latin typeface="Arial" panose="020B0604020202020204"/>
                <a:ea typeface="Arial" panose="020B0604020202020204"/>
                <a:cs typeface="Arial" panose="020B0604020202020204"/>
              </a:endParaRPr>
            </a:p>
            <a:p>
              <a:pPr marL="12700" algn="l" rtl="0" eaLnBrk="0">
                <a:lnSpc>
                  <a:spcPct val="92000"/>
                </a:lnSpc>
              </a:pPr>
              <a:r>
                <a:rPr sz="2000" kern="0" spc="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高校学生心理健康管理动态分析与会商指导</a:t>
              </a:r>
              <a:r>
                <a:rPr sz="2000" kern="0" spc="-1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信息化平台</a:t>
              </a:r>
              <a:endParaRPr sz="2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pic>
          <p:nvPicPr>
            <p:cNvPr id="26" name="picture 2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600000">
              <a:off x="175964" y="236273"/>
              <a:ext cx="578170" cy="435239"/>
            </a:xfrm>
            <a:prstGeom prst="rect">
              <a:avLst/>
            </a:prstGeom>
          </p:spPr>
        </p:pic>
      </p:grpSp>
      <p:sp>
        <p:nvSpPr>
          <p:cNvPr id="28" name="textbox 28"/>
          <p:cNvSpPr/>
          <p:nvPr/>
        </p:nvSpPr>
        <p:spPr>
          <a:xfrm>
            <a:off x="7449743" y="3475608"/>
            <a:ext cx="2605404" cy="69405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9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93000"/>
              </a:lnSpc>
            </a:pPr>
            <a:r>
              <a:rPr sz="4700" kern="0" spc="3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工作流程</a:t>
            </a:r>
            <a:endParaRPr sz="47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0" name="path 30"/>
          <p:cNvSpPr/>
          <p:nvPr/>
        </p:nvSpPr>
        <p:spPr>
          <a:xfrm>
            <a:off x="7229487" y="2255545"/>
            <a:ext cx="714591" cy="101600"/>
          </a:xfrm>
          <a:custGeom>
            <a:avLst/>
            <a:gdLst/>
            <a:ahLst/>
            <a:cxnLst/>
            <a:rect l="0" t="0" r="0" b="0"/>
            <a:pathLst>
              <a:path w="1125" h="160">
                <a:moveTo>
                  <a:pt x="0" y="80"/>
                </a:moveTo>
                <a:cubicBezTo>
                  <a:pt x="0" y="35"/>
                  <a:pt x="35" y="0"/>
                  <a:pt x="80" y="0"/>
                </a:cubicBezTo>
                <a:cubicBezTo>
                  <a:pt x="124" y="0"/>
                  <a:pt x="160" y="35"/>
                  <a:pt x="160" y="80"/>
                </a:cubicBezTo>
                <a:cubicBezTo>
                  <a:pt x="160" y="124"/>
                  <a:pt x="124" y="160"/>
                  <a:pt x="80" y="160"/>
                </a:cubicBezTo>
                <a:cubicBezTo>
                  <a:pt x="35" y="160"/>
                  <a:pt x="0" y="124"/>
                  <a:pt x="0" y="80"/>
                </a:cubicBezTo>
                <a:moveTo>
                  <a:pt x="329" y="80"/>
                </a:moveTo>
                <a:cubicBezTo>
                  <a:pt x="329" y="35"/>
                  <a:pt x="364" y="0"/>
                  <a:pt x="409" y="0"/>
                </a:cubicBezTo>
                <a:cubicBezTo>
                  <a:pt x="453" y="0"/>
                  <a:pt x="489" y="35"/>
                  <a:pt x="489" y="80"/>
                </a:cubicBezTo>
                <a:cubicBezTo>
                  <a:pt x="489" y="124"/>
                  <a:pt x="453" y="160"/>
                  <a:pt x="409" y="160"/>
                </a:cubicBezTo>
                <a:cubicBezTo>
                  <a:pt x="364" y="160"/>
                  <a:pt x="329" y="124"/>
                  <a:pt x="329" y="80"/>
                </a:cubicBezTo>
                <a:moveTo>
                  <a:pt x="645" y="80"/>
                </a:moveTo>
                <a:cubicBezTo>
                  <a:pt x="645" y="35"/>
                  <a:pt x="681" y="0"/>
                  <a:pt x="725" y="0"/>
                </a:cubicBezTo>
                <a:cubicBezTo>
                  <a:pt x="769" y="0"/>
                  <a:pt x="805" y="35"/>
                  <a:pt x="805" y="80"/>
                </a:cubicBezTo>
                <a:cubicBezTo>
                  <a:pt x="805" y="124"/>
                  <a:pt x="769" y="160"/>
                  <a:pt x="725" y="160"/>
                </a:cubicBezTo>
                <a:cubicBezTo>
                  <a:pt x="681" y="160"/>
                  <a:pt x="645" y="124"/>
                  <a:pt x="645" y="80"/>
                </a:cubicBezTo>
                <a:moveTo>
                  <a:pt x="965" y="80"/>
                </a:moveTo>
                <a:cubicBezTo>
                  <a:pt x="965" y="35"/>
                  <a:pt x="1001" y="0"/>
                  <a:pt x="1045" y="0"/>
                </a:cubicBezTo>
                <a:cubicBezTo>
                  <a:pt x="1089" y="0"/>
                  <a:pt x="1125" y="35"/>
                  <a:pt x="1125" y="80"/>
                </a:cubicBezTo>
                <a:cubicBezTo>
                  <a:pt x="1125" y="124"/>
                  <a:pt x="1089" y="160"/>
                  <a:pt x="1045" y="160"/>
                </a:cubicBezTo>
                <a:cubicBezTo>
                  <a:pt x="1001" y="160"/>
                  <a:pt x="965" y="124"/>
                  <a:pt x="965" y="80"/>
                </a:cubicBezTo>
              </a:path>
            </a:pathLst>
          </a:custGeom>
          <a:solidFill>
            <a:srgbClr val="0C4E7E">
              <a:alpha val="2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32" name="path 32"/>
          <p:cNvSpPr/>
          <p:nvPr/>
        </p:nvSpPr>
        <p:spPr>
          <a:xfrm>
            <a:off x="9972712" y="5212117"/>
            <a:ext cx="714591" cy="101600"/>
          </a:xfrm>
          <a:custGeom>
            <a:avLst/>
            <a:gdLst/>
            <a:ahLst/>
            <a:cxnLst/>
            <a:rect l="0" t="0" r="0" b="0"/>
            <a:pathLst>
              <a:path w="1125" h="160">
                <a:moveTo>
                  <a:pt x="0" y="80"/>
                </a:moveTo>
                <a:cubicBezTo>
                  <a:pt x="0" y="35"/>
                  <a:pt x="35" y="0"/>
                  <a:pt x="80" y="0"/>
                </a:cubicBezTo>
                <a:cubicBezTo>
                  <a:pt x="124" y="0"/>
                  <a:pt x="160" y="35"/>
                  <a:pt x="160" y="80"/>
                </a:cubicBezTo>
                <a:cubicBezTo>
                  <a:pt x="160" y="124"/>
                  <a:pt x="124" y="160"/>
                  <a:pt x="80" y="160"/>
                </a:cubicBezTo>
                <a:cubicBezTo>
                  <a:pt x="35" y="160"/>
                  <a:pt x="0" y="124"/>
                  <a:pt x="0" y="80"/>
                </a:cubicBezTo>
                <a:moveTo>
                  <a:pt x="329" y="80"/>
                </a:moveTo>
                <a:cubicBezTo>
                  <a:pt x="329" y="35"/>
                  <a:pt x="364" y="0"/>
                  <a:pt x="409" y="0"/>
                </a:cubicBezTo>
                <a:cubicBezTo>
                  <a:pt x="453" y="0"/>
                  <a:pt x="489" y="35"/>
                  <a:pt x="489" y="80"/>
                </a:cubicBezTo>
                <a:cubicBezTo>
                  <a:pt x="489" y="124"/>
                  <a:pt x="453" y="160"/>
                  <a:pt x="409" y="160"/>
                </a:cubicBezTo>
                <a:cubicBezTo>
                  <a:pt x="364" y="160"/>
                  <a:pt x="329" y="124"/>
                  <a:pt x="329" y="80"/>
                </a:cubicBezTo>
                <a:moveTo>
                  <a:pt x="645" y="80"/>
                </a:moveTo>
                <a:cubicBezTo>
                  <a:pt x="645" y="35"/>
                  <a:pt x="681" y="0"/>
                  <a:pt x="725" y="0"/>
                </a:cubicBezTo>
                <a:cubicBezTo>
                  <a:pt x="769" y="0"/>
                  <a:pt x="805" y="35"/>
                  <a:pt x="805" y="80"/>
                </a:cubicBezTo>
                <a:cubicBezTo>
                  <a:pt x="805" y="124"/>
                  <a:pt x="769" y="160"/>
                  <a:pt x="725" y="160"/>
                </a:cubicBezTo>
                <a:cubicBezTo>
                  <a:pt x="681" y="160"/>
                  <a:pt x="645" y="124"/>
                  <a:pt x="645" y="80"/>
                </a:cubicBezTo>
                <a:moveTo>
                  <a:pt x="965" y="80"/>
                </a:moveTo>
                <a:cubicBezTo>
                  <a:pt x="965" y="35"/>
                  <a:pt x="1001" y="0"/>
                  <a:pt x="1045" y="0"/>
                </a:cubicBezTo>
                <a:cubicBezTo>
                  <a:pt x="1089" y="0"/>
                  <a:pt x="1125" y="35"/>
                  <a:pt x="1125" y="80"/>
                </a:cubicBezTo>
                <a:cubicBezTo>
                  <a:pt x="1125" y="124"/>
                  <a:pt x="1089" y="160"/>
                  <a:pt x="1045" y="160"/>
                </a:cubicBezTo>
                <a:cubicBezTo>
                  <a:pt x="1001" y="160"/>
                  <a:pt x="965" y="124"/>
                  <a:pt x="965" y="80"/>
                </a:cubicBezTo>
              </a:path>
            </a:pathLst>
          </a:custGeom>
          <a:solidFill>
            <a:srgbClr val="0C4E7E">
              <a:alpha val="2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 rot="21600000">
            <a:off x="0" y="0"/>
            <a:ext cx="12192000" cy="905255"/>
            <a:chOff x="0" y="0"/>
            <a:chExt cx="12192000" cy="905255"/>
          </a:xfrm>
        </p:grpSpPr>
        <p:sp>
          <p:nvSpPr>
            <p:cNvPr id="34" name="rect 34"/>
            <p:cNvSpPr/>
            <p:nvPr/>
          </p:nvSpPr>
          <p:spPr>
            <a:xfrm>
              <a:off x="0" y="0"/>
              <a:ext cx="12192000" cy="905255"/>
            </a:xfrm>
            <a:prstGeom prst="rect">
              <a:avLst/>
            </a:prstGeom>
            <a:solidFill>
              <a:srgbClr val="0C4E7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36" name="rect 36"/>
            <p:cNvSpPr/>
            <p:nvPr/>
          </p:nvSpPr>
          <p:spPr>
            <a:xfrm>
              <a:off x="0" y="0"/>
              <a:ext cx="12179807" cy="858011"/>
            </a:xfrm>
            <a:prstGeom prst="rect">
              <a:avLst/>
            </a:prstGeom>
            <a:solidFill>
              <a:srgbClr val="D2452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38" name="textbox 38"/>
            <p:cNvSpPr/>
            <p:nvPr/>
          </p:nvSpPr>
          <p:spPr>
            <a:xfrm>
              <a:off x="165793" y="216643"/>
              <a:ext cx="7049769" cy="492759"/>
            </a:xfrm>
            <a:prstGeom prst="rect">
              <a:avLst/>
            </a:prstGeom>
            <a:noFill/>
            <a:ln w="0" cap="flat">
              <a:noFill/>
              <a:prstDash val="solid"/>
              <a:miter lim="0"/>
            </a:ln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22000"/>
                </a:lnSpc>
              </a:pPr>
              <a:endParaRPr sz="400" dirty="0">
                <a:latin typeface="Arial" panose="020B0604020202020204"/>
                <a:ea typeface="Arial" panose="020B0604020202020204"/>
                <a:cs typeface="Arial" panose="020B0604020202020204"/>
              </a:endParaRPr>
            </a:p>
            <a:p>
              <a:pPr marL="590550" algn="l" rtl="0" eaLnBrk="0">
                <a:lnSpc>
                  <a:spcPct val="92000"/>
                </a:lnSpc>
                <a:spcBef>
                  <a:spcPts val="0"/>
                </a:spcBef>
                <a:tabLst>
                  <a:tab pos="944880" algn="l"/>
                </a:tabLst>
              </a:pPr>
              <a:r>
                <a:rPr sz="2000" kern="0" spc="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	</a:t>
              </a:r>
              <a:r>
                <a:rPr sz="2000" kern="0" spc="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高校学生心理健康管理动态分析与会商指导</a:t>
              </a:r>
              <a:r>
                <a:rPr sz="2000" kern="0" spc="-1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信息化平台</a:t>
              </a:r>
              <a:endParaRPr sz="2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pic>
          <p:nvPicPr>
            <p:cNvPr id="40" name="picture 4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 rot="21600000">
              <a:off x="178493" y="229343"/>
              <a:ext cx="578054" cy="442169"/>
            </a:xfrm>
            <a:prstGeom prst="rect">
              <a:avLst/>
            </a:prstGeom>
          </p:spPr>
        </p:pic>
      </p:grpSp>
      <p:sp>
        <p:nvSpPr>
          <p:cNvPr id="42" name="textbox 42"/>
          <p:cNvSpPr/>
          <p:nvPr/>
        </p:nvSpPr>
        <p:spPr>
          <a:xfrm>
            <a:off x="2692905" y="3607776"/>
            <a:ext cx="4025265" cy="255714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68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402590" indent="-389890" algn="l" rtl="0" eaLnBrk="0">
              <a:lnSpc>
                <a:spcPct val="132000"/>
              </a:lnSpc>
            </a:pPr>
            <a:r>
              <a:rPr sz="1500" kern="0" spc="19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l</a:t>
            </a:r>
            <a:r>
              <a:rPr sz="1500" kern="0" spc="-46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 </a:t>
            </a:r>
            <a:r>
              <a:rPr sz="1500" kern="0" spc="1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平台提供两种登录方式</a:t>
            </a:r>
            <a:r>
              <a:rPr sz="1500" kern="0" spc="-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1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500" kern="0" spc="-1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1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一种是</a:t>
            </a:r>
            <a:r>
              <a:rPr sz="1500" kern="0" spc="1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</a:t>
            </a:r>
            <a:r>
              <a:rPr sz="15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1500" kern="0" spc="1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“微信登录</a:t>
            </a:r>
            <a:r>
              <a:rPr sz="1500" kern="0" spc="-2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1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 ，</a:t>
            </a:r>
            <a:r>
              <a:rPr sz="1500" kern="0" spc="-2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110" dirty="0">
                <a:solidFill>
                  <a:srgbClr val="339EE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授权微信登录平台</a:t>
            </a:r>
            <a:endParaRPr sz="15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407035" algn="l" rtl="0" eaLnBrk="0">
              <a:lnSpc>
                <a:spcPts val="2060"/>
              </a:lnSpc>
              <a:spcBef>
                <a:spcPts val="855"/>
              </a:spcBef>
            </a:pPr>
            <a:r>
              <a:rPr sz="1500" kern="0" spc="1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（仅限当年新生测评使用） 。</a:t>
            </a:r>
            <a:endParaRPr sz="15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rtl="0" eaLnBrk="0">
              <a:lnSpc>
                <a:spcPct val="110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77495" indent="-264795" algn="l" rtl="0" eaLnBrk="0">
              <a:lnSpc>
                <a:spcPct val="132000"/>
              </a:lnSpc>
              <a:spcBef>
                <a:spcPts val="455"/>
              </a:spcBef>
            </a:pPr>
            <a:r>
              <a:rPr sz="1500" kern="0" spc="16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l</a:t>
            </a:r>
            <a:r>
              <a:rPr sz="1500" kern="0" spc="-41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 </a:t>
            </a:r>
            <a:r>
              <a:rPr sz="1500" kern="0" spc="1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另一种是输入手机号</a:t>
            </a:r>
            <a:r>
              <a:rPr sz="1500" kern="0" spc="-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1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500" kern="0" spc="-2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1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选择</a:t>
            </a:r>
            <a:r>
              <a:rPr sz="1500" kern="0" spc="-1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1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sz="1500" kern="0" spc="-2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1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入学年</a:t>
            </a:r>
            <a:r>
              <a:rPr sz="15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15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份</a:t>
            </a:r>
            <a:r>
              <a:rPr sz="1500" kern="0" spc="-1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 ，</a:t>
            </a:r>
            <a:r>
              <a:rPr sz="1500" kern="0" spc="-1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</a:t>
            </a:r>
            <a:r>
              <a:rPr sz="1500" kern="0" spc="-1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sz="1500" kern="0" spc="-2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获取验证码</a:t>
            </a:r>
            <a:r>
              <a:rPr sz="1500" kern="0" spc="-1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sz="1500" kern="0" spc="-2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进行登录。</a:t>
            </a:r>
            <a:endParaRPr sz="15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78765" indent="635" algn="l" rtl="0" eaLnBrk="0">
              <a:lnSpc>
                <a:spcPct val="150000"/>
              </a:lnSpc>
              <a:spcBef>
                <a:spcPts val="360"/>
              </a:spcBef>
            </a:pPr>
            <a:r>
              <a:rPr sz="1500" kern="0" spc="250" dirty="0">
                <a:solidFill>
                  <a:srgbClr val="D20F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两种方式均要求手机号</a:t>
            </a:r>
            <a:r>
              <a:rPr sz="1500" kern="0" spc="240" dirty="0">
                <a:solidFill>
                  <a:srgbClr val="D20F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和老师导入的</a:t>
            </a:r>
            <a:r>
              <a:rPr sz="1500" kern="0" spc="0" dirty="0">
                <a:solidFill>
                  <a:srgbClr val="D20F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1500" kern="0" spc="210" dirty="0">
                <a:solidFill>
                  <a:srgbClr val="D20F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手机号一致。</a:t>
            </a:r>
            <a:endParaRPr sz="15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4" name="picture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26719" y="1685544"/>
            <a:ext cx="1879091" cy="4105655"/>
          </a:xfrm>
          <a:prstGeom prst="rect">
            <a:avLst/>
          </a:prstGeom>
        </p:spPr>
      </p:pic>
      <p:graphicFrame>
        <p:nvGraphicFramePr>
          <p:cNvPr id="46" name="table 46"/>
          <p:cNvGraphicFramePr>
            <a:graphicFrameLocks noGrp="1"/>
          </p:cNvGraphicFramePr>
          <p:nvPr/>
        </p:nvGraphicFramePr>
        <p:xfrm>
          <a:off x="7657719" y="3913251"/>
          <a:ext cx="3785869" cy="1852295"/>
        </p:xfrm>
        <a:graphic>
          <a:graphicData uri="http://schemas.openxmlformats.org/drawingml/2006/table">
            <a:tbl>
              <a:tblPr/>
              <a:tblGrid>
                <a:gridCol w="3785869"/>
              </a:tblGrid>
              <a:tr h="184594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1271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271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271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271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8" name="picture 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7667244" y="3922776"/>
            <a:ext cx="3767328" cy="1833372"/>
          </a:xfrm>
          <a:prstGeom prst="rect">
            <a:avLst/>
          </a:prstGeom>
        </p:spPr>
      </p:pic>
      <p:sp>
        <p:nvSpPr>
          <p:cNvPr id="50" name="textbox 50"/>
          <p:cNvSpPr/>
          <p:nvPr/>
        </p:nvSpPr>
        <p:spPr>
          <a:xfrm>
            <a:off x="2869133" y="1430667"/>
            <a:ext cx="3520440" cy="180149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1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9685" algn="l" rtl="0" eaLnBrk="0">
              <a:lnSpc>
                <a:spcPct val="94000"/>
              </a:lnSpc>
            </a:pPr>
            <a:r>
              <a:rPr sz="2600" b="1" kern="0" spc="1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一、</a:t>
            </a:r>
            <a:r>
              <a:rPr sz="2600" b="1" kern="0" spc="-5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600" b="1" kern="0" spc="1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登录</a:t>
            </a:r>
            <a:endParaRPr sz="2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7000"/>
              </a:lnSpc>
            </a:pPr>
            <a:endParaRPr sz="4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152000"/>
              </a:lnSpc>
              <a:spcBef>
                <a:spcPts val="5"/>
              </a:spcBef>
            </a:pPr>
            <a:r>
              <a:rPr sz="1700" b="1" kern="0" spc="2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打开微信</a:t>
            </a:r>
            <a:r>
              <a:rPr sz="1700" b="1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b="1" kern="0" spc="2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700" b="1" kern="0" spc="-2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b="1" kern="0" spc="2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扫描右侧</a:t>
            </a:r>
            <a:r>
              <a:rPr sz="1700" b="1" kern="0" spc="21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小程序二维</a:t>
            </a:r>
            <a:r>
              <a:rPr sz="1700" b="1" kern="0" spc="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b="1" kern="0" spc="2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码</a:t>
            </a:r>
            <a:r>
              <a:rPr sz="1700" b="1" kern="0" spc="2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或搜索小程序</a:t>
            </a:r>
            <a:r>
              <a:rPr sz="1700" b="1" kern="0" spc="-2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b="1" kern="0" spc="2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sz="1700" b="1" kern="0" spc="-2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b="1" kern="0" spc="23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学生心</a:t>
            </a:r>
            <a:r>
              <a:rPr sz="1700" b="1" kern="0" spc="22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理测评</a:t>
            </a:r>
            <a:r>
              <a:rPr sz="1700" b="1" kern="0" spc="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b="1" kern="0" spc="14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平台</a:t>
            </a:r>
            <a:r>
              <a:rPr sz="1700" b="1" kern="0" spc="-180" dirty="0">
                <a:solidFill>
                  <a:srgbClr val="1271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b="1" kern="0" spc="1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sz="1700" b="1" kern="0" spc="-3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b="1" kern="0" spc="1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点击进入</a:t>
            </a:r>
            <a:r>
              <a:rPr sz="1700" b="1" kern="0" spc="-1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b="1" kern="0" spc="1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700" b="1" kern="0" spc="-2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b="1" kern="0" spc="1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如图：</a:t>
            </a:r>
            <a:endParaRPr sz="17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52" name="table 52"/>
          <p:cNvGraphicFramePr>
            <a:graphicFrameLocks noGrp="1"/>
          </p:cNvGraphicFramePr>
          <p:nvPr/>
        </p:nvGraphicFramePr>
        <p:xfrm>
          <a:off x="8498967" y="1676019"/>
          <a:ext cx="1852294" cy="1852295"/>
        </p:xfrm>
        <a:graphic>
          <a:graphicData uri="http://schemas.openxmlformats.org/drawingml/2006/table">
            <a:tbl>
              <a:tblPr/>
              <a:tblGrid>
                <a:gridCol w="1852294"/>
              </a:tblGrid>
              <a:tr h="184594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4" name="picture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8508492" y="1685543"/>
            <a:ext cx="1833371" cy="1833372"/>
          </a:xfrm>
          <a:prstGeom prst="rect">
            <a:avLst/>
          </a:prstGeom>
        </p:spPr>
      </p:pic>
      <p:pic>
        <p:nvPicPr>
          <p:cNvPr id="56" name="picture 5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2743174" y="3380613"/>
            <a:ext cx="3505225" cy="19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58"/>
          <p:cNvSpPr/>
          <p:nvPr/>
        </p:nvSpPr>
        <p:spPr>
          <a:xfrm>
            <a:off x="5271719" y="2505075"/>
            <a:ext cx="6181725" cy="262382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0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94000"/>
              </a:lnSpc>
            </a:pPr>
            <a:r>
              <a:rPr sz="2300" kern="0" spc="2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登录后完善个人信息。</a:t>
            </a:r>
            <a:endParaRPr sz="2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3335" indent="1905" algn="l" rtl="0" eaLnBrk="0">
              <a:lnSpc>
                <a:spcPct val="150000"/>
              </a:lnSpc>
              <a:spcBef>
                <a:spcPts val="1340"/>
              </a:spcBef>
            </a:pPr>
            <a:r>
              <a:rPr sz="2300" kern="0" spc="1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根据页面提示</a:t>
            </a:r>
            <a:r>
              <a:rPr sz="2300" kern="0" spc="-1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300" kern="0" spc="-4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完善出生日期</a:t>
            </a:r>
            <a:r>
              <a:rPr sz="2300" kern="0" spc="-3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sz="2300" kern="0" spc="-2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民</a:t>
            </a:r>
            <a:r>
              <a:rPr sz="2300" kern="0" spc="1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族</a:t>
            </a:r>
            <a:r>
              <a:rPr sz="2300" kern="0" spc="-3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sz="2300" kern="0" spc="-4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生源</a:t>
            </a:r>
            <a:r>
              <a:rPr sz="23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地</a:t>
            </a:r>
            <a:r>
              <a:rPr sz="2300" kern="0" spc="-3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sz="2300" kern="0" spc="-4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是否独生子女</a:t>
            </a:r>
            <a:r>
              <a:rPr sz="2300" kern="0" spc="-1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300" kern="0" spc="-4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确认无误后点</a:t>
            </a:r>
            <a:r>
              <a:rPr sz="2300" kern="0" spc="1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击</a:t>
            </a:r>
            <a:r>
              <a:rPr sz="2300" kern="0" spc="-4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sz="2300" kern="0" spc="-5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确认</a:t>
            </a:r>
            <a:r>
              <a:rPr sz="23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信息</a:t>
            </a:r>
            <a:r>
              <a:rPr sz="2300" kern="0" spc="-3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sz="2300" kern="0" spc="-4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sz="2300" kern="0" spc="-4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如图：</a:t>
            </a:r>
            <a:endParaRPr sz="2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rtl="0" eaLnBrk="0">
              <a:lnSpc>
                <a:spcPct val="13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8000"/>
              </a:lnSpc>
            </a:pPr>
            <a:endParaRPr sz="4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3970" algn="l" rtl="0" eaLnBrk="0">
              <a:lnSpc>
                <a:spcPct val="96000"/>
              </a:lnSpc>
              <a:spcBef>
                <a:spcPts val="0"/>
              </a:spcBef>
            </a:pPr>
            <a:r>
              <a:rPr sz="1700" kern="0" spc="190" dirty="0">
                <a:solidFill>
                  <a:srgbClr val="D20F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注意：</a:t>
            </a:r>
            <a:r>
              <a:rPr sz="1700" kern="0" spc="-250" dirty="0">
                <a:solidFill>
                  <a:srgbClr val="D20F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kern="0" spc="190" dirty="0">
                <a:solidFill>
                  <a:srgbClr val="D20F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请根据</a:t>
            </a:r>
            <a:r>
              <a:rPr sz="1700" kern="0" spc="-240" dirty="0">
                <a:solidFill>
                  <a:srgbClr val="D20F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kern="0" spc="190" dirty="0">
                <a:solidFill>
                  <a:srgbClr val="D20F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sz="1700" kern="0" spc="-330" dirty="0">
                <a:solidFill>
                  <a:srgbClr val="D20F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kern="0" spc="190" dirty="0">
                <a:solidFill>
                  <a:srgbClr val="D20F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生源地说明</a:t>
            </a:r>
            <a:r>
              <a:rPr sz="1700" kern="0" spc="-240" dirty="0">
                <a:solidFill>
                  <a:srgbClr val="D20F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kern="0" spc="190" dirty="0">
                <a:solidFill>
                  <a:srgbClr val="D20F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sz="1700" kern="0" spc="-320" dirty="0">
                <a:solidFill>
                  <a:srgbClr val="D20F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700" kern="0" spc="190" dirty="0">
                <a:solidFill>
                  <a:srgbClr val="D20F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填写相</a:t>
            </a:r>
            <a:r>
              <a:rPr sz="1700" kern="0" spc="180" dirty="0">
                <a:solidFill>
                  <a:srgbClr val="D20F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关信息。</a:t>
            </a:r>
            <a:endParaRPr sz="17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60" name="table 60"/>
          <p:cNvGraphicFramePr>
            <a:graphicFrameLocks noGrp="1"/>
          </p:cNvGraphicFramePr>
          <p:nvPr/>
        </p:nvGraphicFramePr>
        <p:xfrm>
          <a:off x="1296923" y="1485900"/>
          <a:ext cx="2778125" cy="4800600"/>
        </p:xfrm>
        <a:graphic>
          <a:graphicData uri="http://schemas.openxmlformats.org/drawingml/2006/table">
            <a:tbl>
              <a:tblPr/>
              <a:tblGrid>
                <a:gridCol w="2778125"/>
              </a:tblGrid>
              <a:tr h="47942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2" name="picture 6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335023" y="1524000"/>
            <a:ext cx="2702052" cy="4724400"/>
          </a:xfrm>
          <a:prstGeom prst="rect">
            <a:avLst/>
          </a:prstGeom>
        </p:spPr>
      </p:pic>
      <p:grpSp>
        <p:nvGrpSpPr>
          <p:cNvPr id="6" name="group 6"/>
          <p:cNvGrpSpPr/>
          <p:nvPr/>
        </p:nvGrpSpPr>
        <p:grpSpPr>
          <a:xfrm rot="21600000">
            <a:off x="0" y="0"/>
            <a:ext cx="12192000" cy="905255"/>
            <a:chOff x="0" y="0"/>
            <a:chExt cx="12192000" cy="905255"/>
          </a:xfrm>
        </p:grpSpPr>
        <p:sp>
          <p:nvSpPr>
            <p:cNvPr id="64" name="rect 64"/>
            <p:cNvSpPr/>
            <p:nvPr/>
          </p:nvSpPr>
          <p:spPr>
            <a:xfrm>
              <a:off x="0" y="0"/>
              <a:ext cx="12192000" cy="905255"/>
            </a:xfrm>
            <a:prstGeom prst="rect">
              <a:avLst/>
            </a:prstGeom>
            <a:solidFill>
              <a:srgbClr val="0C4E7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66" name="rect 66"/>
            <p:cNvSpPr/>
            <p:nvPr/>
          </p:nvSpPr>
          <p:spPr>
            <a:xfrm>
              <a:off x="0" y="0"/>
              <a:ext cx="12179807" cy="858011"/>
            </a:xfrm>
            <a:prstGeom prst="rect">
              <a:avLst/>
            </a:prstGeom>
            <a:solidFill>
              <a:srgbClr val="D2452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68" name="textbox 68"/>
            <p:cNvSpPr/>
            <p:nvPr/>
          </p:nvSpPr>
          <p:spPr>
            <a:xfrm>
              <a:off x="165793" y="216643"/>
              <a:ext cx="7049769" cy="492759"/>
            </a:xfrm>
            <a:prstGeom prst="rect">
              <a:avLst/>
            </a:prstGeom>
            <a:noFill/>
            <a:ln w="0" cap="flat">
              <a:noFill/>
              <a:prstDash val="solid"/>
              <a:miter lim="0"/>
            </a:ln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22000"/>
                </a:lnSpc>
              </a:pPr>
              <a:endParaRPr sz="400" dirty="0">
                <a:latin typeface="Arial" panose="020B0604020202020204"/>
                <a:ea typeface="Arial" panose="020B0604020202020204"/>
                <a:cs typeface="Arial" panose="020B0604020202020204"/>
              </a:endParaRPr>
            </a:p>
            <a:p>
              <a:pPr marL="590550" algn="l" rtl="0" eaLnBrk="0">
                <a:lnSpc>
                  <a:spcPct val="92000"/>
                </a:lnSpc>
                <a:spcBef>
                  <a:spcPts val="0"/>
                </a:spcBef>
                <a:tabLst>
                  <a:tab pos="944880" algn="l"/>
                </a:tabLst>
              </a:pPr>
              <a:r>
                <a:rPr sz="2000" kern="0" spc="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	</a:t>
              </a:r>
              <a:r>
                <a:rPr sz="2000" kern="0" spc="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高校学生心理健康管理动态分析与会商指导</a:t>
              </a:r>
              <a:r>
                <a:rPr sz="2000" kern="0" spc="-1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信息化平台</a:t>
              </a:r>
              <a:endParaRPr sz="2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pic>
          <p:nvPicPr>
            <p:cNvPr id="70" name="picture 7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600000">
              <a:off x="178493" y="229343"/>
              <a:ext cx="578054" cy="44216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7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371600" y="1371600"/>
            <a:ext cx="3956303" cy="5029200"/>
          </a:xfrm>
          <a:prstGeom prst="rect">
            <a:avLst/>
          </a:prstGeom>
        </p:spPr>
      </p:pic>
      <p:sp>
        <p:nvSpPr>
          <p:cNvPr id="74" name="textbox 74"/>
          <p:cNvSpPr/>
          <p:nvPr/>
        </p:nvSpPr>
        <p:spPr>
          <a:xfrm>
            <a:off x="6396278" y="2712034"/>
            <a:ext cx="5327650" cy="236727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2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94000"/>
              </a:lnSpc>
            </a:pPr>
            <a:r>
              <a:rPr sz="2300" b="1" kern="0" spc="1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二、</a:t>
            </a:r>
            <a:r>
              <a:rPr sz="2300" b="1" kern="0" spc="-4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b="1" kern="0" spc="1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测评</a:t>
            </a:r>
            <a:endParaRPr sz="2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rtl="0" eaLnBrk="0">
              <a:lnSpc>
                <a:spcPct val="110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1000"/>
              </a:lnSpc>
            </a:pPr>
            <a:endParaRPr sz="5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359410" algn="l" rtl="0" eaLnBrk="0">
              <a:lnSpc>
                <a:spcPct val="145000"/>
              </a:lnSpc>
              <a:spcBef>
                <a:spcPts val="0"/>
              </a:spcBef>
            </a:pPr>
            <a:r>
              <a:rPr sz="2000" kern="0" spc="1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登录后可看到个人信息和心</a:t>
            </a:r>
            <a:r>
              <a:rPr sz="2000" kern="0" spc="1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理测评两个</a:t>
            </a:r>
            <a:r>
              <a:rPr sz="20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2000" kern="0" spc="1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模块</a:t>
            </a:r>
            <a:r>
              <a:rPr sz="2000" kern="0" spc="-2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1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sz="2000" kern="0" spc="-3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1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</a:t>
            </a:r>
            <a:r>
              <a:rPr sz="2000" kern="0" spc="-3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1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sz="2000" kern="0" spc="-3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1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绑定微信</a:t>
            </a:r>
            <a:r>
              <a:rPr sz="2000" kern="0" spc="-2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1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sz="2000" kern="0" spc="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000" kern="0" spc="-3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下次即可一</a:t>
            </a:r>
            <a:r>
              <a:rPr sz="20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2000" kern="0" spc="1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键登录，</a:t>
            </a:r>
            <a:r>
              <a:rPr sz="2000" kern="0" spc="-3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1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无需再进行手机号验证码操</a:t>
            </a:r>
            <a:r>
              <a:rPr sz="2000" kern="0" spc="1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作。</a:t>
            </a:r>
            <a:r>
              <a:rPr sz="20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1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如图：</a:t>
            </a:r>
            <a:endParaRPr sz="20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8" name="group 8"/>
          <p:cNvGrpSpPr/>
          <p:nvPr/>
        </p:nvGrpSpPr>
        <p:grpSpPr>
          <a:xfrm rot="21600000">
            <a:off x="0" y="0"/>
            <a:ext cx="12192000" cy="905255"/>
            <a:chOff x="0" y="0"/>
            <a:chExt cx="12192000" cy="905255"/>
          </a:xfrm>
        </p:grpSpPr>
        <p:sp>
          <p:nvSpPr>
            <p:cNvPr id="76" name="rect 76"/>
            <p:cNvSpPr/>
            <p:nvPr/>
          </p:nvSpPr>
          <p:spPr>
            <a:xfrm>
              <a:off x="0" y="0"/>
              <a:ext cx="12192000" cy="905255"/>
            </a:xfrm>
            <a:prstGeom prst="rect">
              <a:avLst/>
            </a:prstGeom>
            <a:solidFill>
              <a:srgbClr val="0C4E7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78" name="rect 78"/>
            <p:cNvSpPr/>
            <p:nvPr/>
          </p:nvSpPr>
          <p:spPr>
            <a:xfrm>
              <a:off x="0" y="0"/>
              <a:ext cx="12179807" cy="858011"/>
            </a:xfrm>
            <a:prstGeom prst="rect">
              <a:avLst/>
            </a:prstGeom>
            <a:solidFill>
              <a:srgbClr val="D2452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80" name="textbox 80"/>
            <p:cNvSpPr/>
            <p:nvPr/>
          </p:nvSpPr>
          <p:spPr>
            <a:xfrm>
              <a:off x="1098245" y="279935"/>
              <a:ext cx="6116954" cy="304800"/>
            </a:xfrm>
            <a:prstGeom prst="rect">
              <a:avLst/>
            </a:prstGeom>
            <a:noFill/>
            <a:ln w="0" cap="flat">
              <a:noFill/>
              <a:prstDash val="solid"/>
              <a:miter lim="0"/>
            </a:ln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74000"/>
                </a:lnSpc>
              </a:pPr>
              <a:endParaRPr sz="100" dirty="0">
                <a:latin typeface="Arial" panose="020B0604020202020204"/>
                <a:ea typeface="Arial" panose="020B0604020202020204"/>
                <a:cs typeface="Arial" panose="020B0604020202020204"/>
              </a:endParaRPr>
            </a:p>
            <a:p>
              <a:pPr marL="12700" algn="l" rtl="0" eaLnBrk="0">
                <a:lnSpc>
                  <a:spcPct val="92000"/>
                </a:lnSpc>
              </a:pPr>
              <a:r>
                <a:rPr sz="2000" kern="0" spc="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高校学生心理健康管理动态分析与会商指导</a:t>
              </a:r>
              <a:r>
                <a:rPr sz="2000" kern="0" spc="-1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信息化平台</a:t>
              </a:r>
              <a:endParaRPr sz="2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pic>
          <p:nvPicPr>
            <p:cNvPr id="82" name="picture 8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600000">
              <a:off x="175964" y="236273"/>
              <a:ext cx="578170" cy="435239"/>
            </a:xfrm>
            <a:prstGeom prst="rect">
              <a:avLst/>
            </a:prstGeom>
          </p:spPr>
        </p:pic>
      </p:grpSp>
      <p:sp>
        <p:nvSpPr>
          <p:cNvPr id="84" name="path 84"/>
          <p:cNvSpPr/>
          <p:nvPr/>
        </p:nvSpPr>
        <p:spPr>
          <a:xfrm>
            <a:off x="6851916" y="2255545"/>
            <a:ext cx="714591" cy="101600"/>
          </a:xfrm>
          <a:custGeom>
            <a:avLst/>
            <a:gdLst/>
            <a:ahLst/>
            <a:cxnLst/>
            <a:rect l="0" t="0" r="0" b="0"/>
            <a:pathLst>
              <a:path w="1125" h="160">
                <a:moveTo>
                  <a:pt x="0" y="80"/>
                </a:moveTo>
                <a:cubicBezTo>
                  <a:pt x="0" y="35"/>
                  <a:pt x="35" y="0"/>
                  <a:pt x="80" y="0"/>
                </a:cubicBezTo>
                <a:cubicBezTo>
                  <a:pt x="124" y="0"/>
                  <a:pt x="160" y="35"/>
                  <a:pt x="160" y="80"/>
                </a:cubicBezTo>
                <a:cubicBezTo>
                  <a:pt x="160" y="124"/>
                  <a:pt x="124" y="160"/>
                  <a:pt x="80" y="160"/>
                </a:cubicBezTo>
                <a:cubicBezTo>
                  <a:pt x="35" y="160"/>
                  <a:pt x="0" y="124"/>
                  <a:pt x="0" y="80"/>
                </a:cubicBezTo>
                <a:moveTo>
                  <a:pt x="329" y="80"/>
                </a:moveTo>
                <a:cubicBezTo>
                  <a:pt x="329" y="35"/>
                  <a:pt x="364" y="0"/>
                  <a:pt x="409" y="0"/>
                </a:cubicBezTo>
                <a:cubicBezTo>
                  <a:pt x="453" y="0"/>
                  <a:pt x="489" y="35"/>
                  <a:pt x="489" y="80"/>
                </a:cubicBezTo>
                <a:cubicBezTo>
                  <a:pt x="489" y="124"/>
                  <a:pt x="453" y="160"/>
                  <a:pt x="409" y="160"/>
                </a:cubicBezTo>
                <a:cubicBezTo>
                  <a:pt x="364" y="160"/>
                  <a:pt x="329" y="124"/>
                  <a:pt x="329" y="80"/>
                </a:cubicBezTo>
                <a:moveTo>
                  <a:pt x="645" y="80"/>
                </a:moveTo>
                <a:cubicBezTo>
                  <a:pt x="645" y="35"/>
                  <a:pt x="681" y="0"/>
                  <a:pt x="725" y="0"/>
                </a:cubicBezTo>
                <a:cubicBezTo>
                  <a:pt x="769" y="0"/>
                  <a:pt x="805" y="35"/>
                  <a:pt x="805" y="80"/>
                </a:cubicBezTo>
                <a:cubicBezTo>
                  <a:pt x="805" y="124"/>
                  <a:pt x="769" y="160"/>
                  <a:pt x="725" y="160"/>
                </a:cubicBezTo>
                <a:cubicBezTo>
                  <a:pt x="681" y="160"/>
                  <a:pt x="645" y="124"/>
                  <a:pt x="645" y="80"/>
                </a:cubicBezTo>
                <a:moveTo>
                  <a:pt x="965" y="80"/>
                </a:moveTo>
                <a:cubicBezTo>
                  <a:pt x="965" y="35"/>
                  <a:pt x="1001" y="0"/>
                  <a:pt x="1045" y="0"/>
                </a:cubicBezTo>
                <a:cubicBezTo>
                  <a:pt x="1089" y="0"/>
                  <a:pt x="1125" y="35"/>
                  <a:pt x="1125" y="80"/>
                </a:cubicBezTo>
                <a:cubicBezTo>
                  <a:pt x="1125" y="124"/>
                  <a:pt x="1089" y="160"/>
                  <a:pt x="1045" y="160"/>
                </a:cubicBezTo>
                <a:cubicBezTo>
                  <a:pt x="1001" y="160"/>
                  <a:pt x="965" y="124"/>
                  <a:pt x="965" y="80"/>
                </a:cubicBezTo>
              </a:path>
            </a:pathLst>
          </a:custGeom>
          <a:solidFill>
            <a:srgbClr val="0C4E7E">
              <a:alpha val="2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86" name="path 86"/>
          <p:cNvSpPr/>
          <p:nvPr/>
        </p:nvSpPr>
        <p:spPr>
          <a:xfrm>
            <a:off x="9906037" y="5212117"/>
            <a:ext cx="714591" cy="101600"/>
          </a:xfrm>
          <a:custGeom>
            <a:avLst/>
            <a:gdLst/>
            <a:ahLst/>
            <a:cxnLst/>
            <a:rect l="0" t="0" r="0" b="0"/>
            <a:pathLst>
              <a:path w="1125" h="160">
                <a:moveTo>
                  <a:pt x="0" y="80"/>
                </a:moveTo>
                <a:cubicBezTo>
                  <a:pt x="0" y="35"/>
                  <a:pt x="35" y="0"/>
                  <a:pt x="80" y="0"/>
                </a:cubicBezTo>
                <a:cubicBezTo>
                  <a:pt x="124" y="0"/>
                  <a:pt x="160" y="35"/>
                  <a:pt x="160" y="80"/>
                </a:cubicBezTo>
                <a:cubicBezTo>
                  <a:pt x="160" y="124"/>
                  <a:pt x="124" y="160"/>
                  <a:pt x="80" y="160"/>
                </a:cubicBezTo>
                <a:cubicBezTo>
                  <a:pt x="35" y="160"/>
                  <a:pt x="0" y="124"/>
                  <a:pt x="0" y="80"/>
                </a:cubicBezTo>
                <a:moveTo>
                  <a:pt x="329" y="80"/>
                </a:moveTo>
                <a:cubicBezTo>
                  <a:pt x="329" y="35"/>
                  <a:pt x="364" y="0"/>
                  <a:pt x="409" y="0"/>
                </a:cubicBezTo>
                <a:cubicBezTo>
                  <a:pt x="453" y="0"/>
                  <a:pt x="489" y="35"/>
                  <a:pt x="489" y="80"/>
                </a:cubicBezTo>
                <a:cubicBezTo>
                  <a:pt x="489" y="124"/>
                  <a:pt x="453" y="160"/>
                  <a:pt x="409" y="160"/>
                </a:cubicBezTo>
                <a:cubicBezTo>
                  <a:pt x="364" y="160"/>
                  <a:pt x="329" y="124"/>
                  <a:pt x="329" y="80"/>
                </a:cubicBezTo>
                <a:moveTo>
                  <a:pt x="645" y="80"/>
                </a:moveTo>
                <a:cubicBezTo>
                  <a:pt x="645" y="35"/>
                  <a:pt x="681" y="0"/>
                  <a:pt x="725" y="0"/>
                </a:cubicBezTo>
                <a:cubicBezTo>
                  <a:pt x="769" y="0"/>
                  <a:pt x="805" y="35"/>
                  <a:pt x="805" y="80"/>
                </a:cubicBezTo>
                <a:cubicBezTo>
                  <a:pt x="805" y="124"/>
                  <a:pt x="769" y="160"/>
                  <a:pt x="725" y="160"/>
                </a:cubicBezTo>
                <a:cubicBezTo>
                  <a:pt x="681" y="160"/>
                  <a:pt x="645" y="124"/>
                  <a:pt x="645" y="80"/>
                </a:cubicBezTo>
                <a:moveTo>
                  <a:pt x="965" y="80"/>
                </a:moveTo>
                <a:cubicBezTo>
                  <a:pt x="965" y="35"/>
                  <a:pt x="1001" y="0"/>
                  <a:pt x="1045" y="0"/>
                </a:cubicBezTo>
                <a:cubicBezTo>
                  <a:pt x="1089" y="0"/>
                  <a:pt x="1125" y="35"/>
                  <a:pt x="1125" y="80"/>
                </a:cubicBezTo>
                <a:cubicBezTo>
                  <a:pt x="1125" y="124"/>
                  <a:pt x="1089" y="160"/>
                  <a:pt x="1045" y="160"/>
                </a:cubicBezTo>
                <a:cubicBezTo>
                  <a:pt x="1001" y="160"/>
                  <a:pt x="965" y="124"/>
                  <a:pt x="965" y="80"/>
                </a:cubicBezTo>
              </a:path>
            </a:pathLst>
          </a:custGeom>
          <a:solidFill>
            <a:srgbClr val="0C4E7E">
              <a:alpha val="2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picture 8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380098" y="1319179"/>
            <a:ext cx="2599310" cy="5146737"/>
          </a:xfrm>
          <a:prstGeom prst="rect">
            <a:avLst/>
          </a:prstGeom>
        </p:spPr>
      </p:pic>
      <p:grpSp>
        <p:nvGrpSpPr>
          <p:cNvPr id="10" name="group 10"/>
          <p:cNvGrpSpPr/>
          <p:nvPr/>
        </p:nvGrpSpPr>
        <p:grpSpPr>
          <a:xfrm rot="21600000">
            <a:off x="0" y="0"/>
            <a:ext cx="12192000" cy="905255"/>
            <a:chOff x="0" y="0"/>
            <a:chExt cx="12192000" cy="905255"/>
          </a:xfrm>
        </p:grpSpPr>
        <p:sp>
          <p:nvSpPr>
            <p:cNvPr id="90" name="rect 90"/>
            <p:cNvSpPr/>
            <p:nvPr/>
          </p:nvSpPr>
          <p:spPr>
            <a:xfrm>
              <a:off x="0" y="0"/>
              <a:ext cx="12192000" cy="905255"/>
            </a:xfrm>
            <a:prstGeom prst="rect">
              <a:avLst/>
            </a:prstGeom>
            <a:solidFill>
              <a:srgbClr val="0C4E7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92" name="rect 92"/>
            <p:cNvSpPr/>
            <p:nvPr/>
          </p:nvSpPr>
          <p:spPr>
            <a:xfrm>
              <a:off x="0" y="0"/>
              <a:ext cx="12179807" cy="858011"/>
            </a:xfrm>
            <a:prstGeom prst="rect">
              <a:avLst/>
            </a:prstGeom>
            <a:solidFill>
              <a:srgbClr val="D2452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94" name="textbox 94"/>
            <p:cNvSpPr/>
            <p:nvPr/>
          </p:nvSpPr>
          <p:spPr>
            <a:xfrm>
              <a:off x="165793" y="216643"/>
              <a:ext cx="7049769" cy="492759"/>
            </a:xfrm>
            <a:prstGeom prst="rect">
              <a:avLst/>
            </a:prstGeom>
            <a:noFill/>
            <a:ln w="0" cap="flat">
              <a:noFill/>
              <a:prstDash val="solid"/>
              <a:miter lim="0"/>
            </a:ln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22000"/>
                </a:lnSpc>
              </a:pPr>
              <a:endParaRPr sz="400" dirty="0">
                <a:latin typeface="Arial" panose="020B0604020202020204"/>
                <a:ea typeface="Arial" panose="020B0604020202020204"/>
                <a:cs typeface="Arial" panose="020B0604020202020204"/>
              </a:endParaRPr>
            </a:p>
            <a:p>
              <a:pPr marL="590550" algn="l" rtl="0" eaLnBrk="0">
                <a:lnSpc>
                  <a:spcPct val="92000"/>
                </a:lnSpc>
                <a:spcBef>
                  <a:spcPts val="0"/>
                </a:spcBef>
                <a:tabLst>
                  <a:tab pos="944880" algn="l"/>
                </a:tabLst>
              </a:pPr>
              <a:r>
                <a:rPr sz="2000" kern="0" spc="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	</a:t>
              </a:r>
              <a:r>
                <a:rPr sz="2000" kern="0" spc="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高校学生心理健康管理动态分析与会商指导</a:t>
              </a:r>
              <a:r>
                <a:rPr sz="2000" kern="0" spc="-1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信息化平台</a:t>
              </a:r>
              <a:endParaRPr sz="2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pic>
          <p:nvPicPr>
            <p:cNvPr id="96" name="picture 9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600000">
              <a:off x="178493" y="229343"/>
              <a:ext cx="578054" cy="442169"/>
            </a:xfrm>
            <a:prstGeom prst="rect">
              <a:avLst/>
            </a:prstGeom>
          </p:spPr>
        </p:pic>
      </p:grpSp>
      <p:sp>
        <p:nvSpPr>
          <p:cNvPr id="98" name="textbox 98"/>
          <p:cNvSpPr/>
          <p:nvPr/>
        </p:nvSpPr>
        <p:spPr>
          <a:xfrm>
            <a:off x="5242798" y="2833758"/>
            <a:ext cx="5982970" cy="132461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82000"/>
              </a:lnSpc>
            </a:pPr>
            <a:r>
              <a:rPr sz="2300" kern="0" spc="1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点击头像可以查看</a:t>
            </a:r>
            <a:r>
              <a:rPr sz="2300" kern="0" spc="-3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sz="2300" kern="0" spc="-4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修改个人信息，</a:t>
            </a:r>
            <a:r>
              <a:rPr sz="2300" kern="0" spc="-4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如果</a:t>
            </a:r>
            <a:r>
              <a:rPr sz="2300" kern="0" spc="1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已</a:t>
            </a:r>
            <a:endParaRPr sz="2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6670" indent="-13335" algn="l" rtl="0" eaLnBrk="0">
              <a:lnSpc>
                <a:spcPct val="144000"/>
              </a:lnSpc>
              <a:spcBef>
                <a:spcPts val="5"/>
              </a:spcBef>
            </a:pPr>
            <a:r>
              <a:rPr sz="2300" kern="0" spc="1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经完成测评并提交，</a:t>
            </a:r>
            <a:r>
              <a:rPr sz="2300" kern="0" spc="-4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则不能再进行修改</a:t>
            </a:r>
            <a:r>
              <a:rPr sz="2300" kern="0" spc="-3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sz="2300" kern="0" spc="-4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</a:t>
            </a:r>
            <a:r>
              <a:rPr sz="23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图：</a:t>
            </a:r>
            <a:endParaRPr sz="2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1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488947" y="1485900"/>
            <a:ext cx="2395727" cy="4800600"/>
          </a:xfrm>
          <a:prstGeom prst="rect">
            <a:avLst/>
          </a:prstGeom>
        </p:spPr>
      </p:pic>
      <p:grpSp>
        <p:nvGrpSpPr>
          <p:cNvPr id="12" name="group 12"/>
          <p:cNvGrpSpPr/>
          <p:nvPr/>
        </p:nvGrpSpPr>
        <p:grpSpPr>
          <a:xfrm rot="21600000">
            <a:off x="0" y="0"/>
            <a:ext cx="12192000" cy="905255"/>
            <a:chOff x="0" y="0"/>
            <a:chExt cx="12192000" cy="905255"/>
          </a:xfrm>
        </p:grpSpPr>
        <p:sp>
          <p:nvSpPr>
            <p:cNvPr id="102" name="rect 102"/>
            <p:cNvSpPr/>
            <p:nvPr/>
          </p:nvSpPr>
          <p:spPr>
            <a:xfrm>
              <a:off x="0" y="0"/>
              <a:ext cx="12192000" cy="905255"/>
            </a:xfrm>
            <a:prstGeom prst="rect">
              <a:avLst/>
            </a:prstGeom>
            <a:solidFill>
              <a:srgbClr val="0C4E7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04" name="rect 104"/>
            <p:cNvSpPr/>
            <p:nvPr/>
          </p:nvSpPr>
          <p:spPr>
            <a:xfrm>
              <a:off x="0" y="0"/>
              <a:ext cx="12179807" cy="858011"/>
            </a:xfrm>
            <a:prstGeom prst="rect">
              <a:avLst/>
            </a:prstGeom>
            <a:solidFill>
              <a:srgbClr val="D2452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06" name="textbox 106"/>
            <p:cNvSpPr/>
            <p:nvPr/>
          </p:nvSpPr>
          <p:spPr>
            <a:xfrm>
              <a:off x="165793" y="216643"/>
              <a:ext cx="7049769" cy="492759"/>
            </a:xfrm>
            <a:prstGeom prst="rect">
              <a:avLst/>
            </a:prstGeom>
            <a:noFill/>
            <a:ln w="0" cap="flat">
              <a:noFill/>
              <a:prstDash val="solid"/>
              <a:miter lim="0"/>
            </a:ln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22000"/>
                </a:lnSpc>
              </a:pPr>
              <a:endParaRPr sz="400" dirty="0">
                <a:latin typeface="Arial" panose="020B0604020202020204"/>
                <a:ea typeface="Arial" panose="020B0604020202020204"/>
                <a:cs typeface="Arial" panose="020B0604020202020204"/>
              </a:endParaRPr>
            </a:p>
            <a:p>
              <a:pPr marL="590550" algn="l" rtl="0" eaLnBrk="0">
                <a:lnSpc>
                  <a:spcPct val="92000"/>
                </a:lnSpc>
                <a:spcBef>
                  <a:spcPts val="0"/>
                </a:spcBef>
                <a:tabLst>
                  <a:tab pos="944880" algn="l"/>
                </a:tabLst>
              </a:pPr>
              <a:r>
                <a:rPr sz="2000" kern="0" spc="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	</a:t>
              </a:r>
              <a:r>
                <a:rPr sz="2000" kern="0" spc="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高校学生心理健康管理动态分析与会商指导</a:t>
              </a:r>
              <a:r>
                <a:rPr sz="2000" kern="0" spc="-1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信息化平台</a:t>
              </a:r>
              <a:endParaRPr sz="2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pic>
          <p:nvPicPr>
            <p:cNvPr id="108" name="picture 10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600000">
              <a:off x="178493" y="229343"/>
              <a:ext cx="578054" cy="442169"/>
            </a:xfrm>
            <a:prstGeom prst="rect">
              <a:avLst/>
            </a:prstGeom>
          </p:spPr>
        </p:pic>
      </p:grpSp>
      <p:sp>
        <p:nvSpPr>
          <p:cNvPr id="110" name="textbox 110"/>
          <p:cNvSpPr/>
          <p:nvPr/>
        </p:nvSpPr>
        <p:spPr>
          <a:xfrm>
            <a:off x="5274064" y="3030057"/>
            <a:ext cx="6367779" cy="121856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83000"/>
              </a:lnSpc>
            </a:pPr>
            <a:r>
              <a:rPr sz="20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</a:t>
            </a:r>
            <a:r>
              <a:rPr sz="2000" kern="0" spc="-3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sz="2000" kern="0" spc="-3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开始测评</a:t>
            </a:r>
            <a:r>
              <a:rPr sz="2000" kern="0" spc="-3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”，</a:t>
            </a:r>
            <a:r>
              <a:rPr sz="2000" kern="0" spc="-2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阅读</a:t>
            </a:r>
            <a:r>
              <a:rPr sz="2000" kern="0" spc="-4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sz="2000" kern="0" spc="-4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知情同意书</a:t>
            </a:r>
            <a:r>
              <a:rPr sz="2000" kern="0" spc="-3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”，</a:t>
            </a:r>
            <a:r>
              <a:rPr sz="2000" kern="0" spc="-3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勾选</a:t>
            </a:r>
            <a:r>
              <a:rPr sz="2000" kern="0" spc="-4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sz="2000" kern="0" spc="-3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基</a:t>
            </a:r>
            <a:endParaRPr sz="20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700" indent="1270" algn="l" rtl="0" eaLnBrk="0">
              <a:lnSpc>
                <a:spcPct val="154000"/>
              </a:lnSpc>
              <a:spcBef>
                <a:spcPts val="10"/>
              </a:spcBef>
            </a:pPr>
            <a:r>
              <a:rPr sz="2000" kern="0" spc="1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于以上情况，</a:t>
            </a:r>
            <a:r>
              <a:rPr sz="2000" kern="0" spc="-3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1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我自愿参加并按照要求完成本次心理健</a:t>
            </a:r>
            <a:r>
              <a:rPr sz="20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康测试</a:t>
            </a:r>
            <a:r>
              <a:rPr sz="2000" kern="0" spc="-2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”，</a:t>
            </a:r>
            <a:r>
              <a:rPr sz="2000" kern="0" spc="-3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</a:t>
            </a:r>
            <a:r>
              <a:rPr sz="2000" kern="0" spc="-4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sz="2000" kern="0" spc="-2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已阅读，</a:t>
            </a:r>
            <a:r>
              <a:rPr sz="2000" kern="0" spc="-3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继续下一步</a:t>
            </a:r>
            <a:r>
              <a:rPr sz="2000" kern="0" spc="-3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sz="2000" kern="0" spc="-4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sz="2000" kern="0" spc="-3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如图：</a:t>
            </a:r>
            <a:endParaRPr sz="20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ath 112"/>
          <p:cNvSpPr/>
          <p:nvPr/>
        </p:nvSpPr>
        <p:spPr>
          <a:xfrm>
            <a:off x="1237488" y="1371600"/>
            <a:ext cx="3956303" cy="5029200"/>
          </a:xfrm>
          <a:custGeom>
            <a:avLst/>
            <a:gdLst/>
            <a:ahLst/>
            <a:cxnLst/>
            <a:rect l="0" t="0" r="0" b="0"/>
            <a:pathLst>
              <a:path w="6230" h="7920">
                <a:moveTo>
                  <a:pt x="480" y="480"/>
                </a:moveTo>
                <a:lnTo>
                  <a:pt x="6230" y="480"/>
                </a:lnTo>
                <a:lnTo>
                  <a:pt x="6230" y="7920"/>
                </a:lnTo>
                <a:lnTo>
                  <a:pt x="480" y="7920"/>
                </a:lnTo>
                <a:lnTo>
                  <a:pt x="480" y="480"/>
                </a:lnTo>
                <a:close/>
              </a:path>
              <a:path w="6230" h="7920">
                <a:moveTo>
                  <a:pt x="0" y="0"/>
                </a:moveTo>
                <a:lnTo>
                  <a:pt x="5750" y="0"/>
                </a:lnTo>
                <a:lnTo>
                  <a:pt x="5750" y="7440"/>
                </a:lnTo>
                <a:lnTo>
                  <a:pt x="0" y="7440"/>
                </a:lnTo>
                <a:lnTo>
                  <a:pt x="0" y="0"/>
                </a:lnTo>
                <a:close/>
              </a:path>
            </a:pathLst>
          </a:custGeom>
          <a:solidFill>
            <a:srgbClr val="093759">
              <a:alpha val="50196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pSp>
        <p:nvGrpSpPr>
          <p:cNvPr id="14" name="group 14"/>
          <p:cNvGrpSpPr/>
          <p:nvPr/>
        </p:nvGrpSpPr>
        <p:grpSpPr>
          <a:xfrm rot="21600000">
            <a:off x="0" y="0"/>
            <a:ext cx="12192000" cy="905255"/>
            <a:chOff x="0" y="0"/>
            <a:chExt cx="12192000" cy="905255"/>
          </a:xfrm>
        </p:grpSpPr>
        <p:sp>
          <p:nvSpPr>
            <p:cNvPr id="114" name="rect 114"/>
            <p:cNvSpPr/>
            <p:nvPr/>
          </p:nvSpPr>
          <p:spPr>
            <a:xfrm>
              <a:off x="0" y="0"/>
              <a:ext cx="12192000" cy="905255"/>
            </a:xfrm>
            <a:prstGeom prst="rect">
              <a:avLst/>
            </a:prstGeom>
            <a:solidFill>
              <a:srgbClr val="0C4E7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16" name="rect 116"/>
            <p:cNvSpPr/>
            <p:nvPr/>
          </p:nvSpPr>
          <p:spPr>
            <a:xfrm>
              <a:off x="0" y="0"/>
              <a:ext cx="12179807" cy="858011"/>
            </a:xfrm>
            <a:prstGeom prst="rect">
              <a:avLst/>
            </a:prstGeom>
            <a:solidFill>
              <a:srgbClr val="D2452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18" name="textbox 118"/>
            <p:cNvSpPr/>
            <p:nvPr/>
          </p:nvSpPr>
          <p:spPr>
            <a:xfrm>
              <a:off x="1098245" y="279935"/>
              <a:ext cx="6116954" cy="304800"/>
            </a:xfrm>
            <a:prstGeom prst="rect">
              <a:avLst/>
            </a:prstGeom>
            <a:noFill/>
            <a:ln w="0" cap="flat">
              <a:noFill/>
              <a:prstDash val="solid"/>
              <a:miter lim="0"/>
            </a:ln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74000"/>
                </a:lnSpc>
              </a:pPr>
              <a:endParaRPr sz="100" dirty="0">
                <a:latin typeface="Arial" panose="020B0604020202020204"/>
                <a:ea typeface="Arial" panose="020B0604020202020204"/>
                <a:cs typeface="Arial" panose="020B0604020202020204"/>
              </a:endParaRPr>
            </a:p>
            <a:p>
              <a:pPr marL="12700" algn="l" rtl="0" eaLnBrk="0">
                <a:lnSpc>
                  <a:spcPct val="92000"/>
                </a:lnSpc>
              </a:pPr>
              <a:r>
                <a:rPr sz="2000" kern="0" spc="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高校学生心理健康管理动态分析与会商指导</a:t>
              </a:r>
              <a:r>
                <a:rPr sz="2000" kern="0" spc="-1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信息化平台</a:t>
              </a:r>
              <a:endParaRPr sz="2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pic>
          <p:nvPicPr>
            <p:cNvPr id="120" name="picture 12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 rot="21600000">
              <a:off x="175964" y="236273"/>
              <a:ext cx="578170" cy="435239"/>
            </a:xfrm>
            <a:prstGeom prst="rect">
              <a:avLst/>
            </a:prstGeom>
          </p:spPr>
        </p:pic>
      </p:grpSp>
      <p:sp>
        <p:nvSpPr>
          <p:cNvPr id="122" name="textbox 122"/>
          <p:cNvSpPr/>
          <p:nvPr/>
        </p:nvSpPr>
        <p:spPr>
          <a:xfrm>
            <a:off x="2997072" y="3619410"/>
            <a:ext cx="146685" cy="25590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2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89000"/>
              </a:lnSpc>
            </a:pPr>
            <a:r>
              <a:rPr sz="1700" kern="0" spc="-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endParaRPr sz="17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24" name="picture 1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2084832" y="1524000"/>
            <a:ext cx="2263139" cy="4724400"/>
          </a:xfrm>
          <a:prstGeom prst="rect">
            <a:avLst/>
          </a:prstGeom>
        </p:spPr>
      </p:pic>
      <p:sp>
        <p:nvSpPr>
          <p:cNvPr id="126" name="textbox 126"/>
          <p:cNvSpPr/>
          <p:nvPr/>
        </p:nvSpPr>
        <p:spPr>
          <a:xfrm>
            <a:off x="6033617" y="3188360"/>
            <a:ext cx="5465445" cy="138048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9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ct val="87000"/>
              </a:lnSpc>
            </a:pPr>
            <a:r>
              <a:rPr sz="2300" kern="0" spc="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阅读测评介绍</a:t>
            </a:r>
            <a:r>
              <a:rPr sz="2300" kern="0" spc="-1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300" kern="0" spc="-3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了解参加测评的目的、</a:t>
            </a:r>
            <a:endParaRPr sz="2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700" indent="-635" algn="l" rtl="0" eaLnBrk="0">
              <a:lnSpc>
                <a:spcPct val="149000"/>
              </a:lnSpc>
              <a:spcBef>
                <a:spcPts val="50"/>
              </a:spcBef>
            </a:pPr>
            <a:r>
              <a:rPr sz="2300" kern="0" spc="1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形式以及要求</a:t>
            </a:r>
            <a:r>
              <a:rPr sz="2300" kern="0" spc="-3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sz="2300" kern="0" spc="-3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阅读完毕后点击</a:t>
            </a:r>
            <a:r>
              <a:rPr sz="2300" kern="0" spc="-4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sz="2300" kern="0" spc="-4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开</a:t>
            </a:r>
            <a:r>
              <a:rPr sz="23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2300" kern="0" spc="1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始测评</a:t>
            </a:r>
            <a:r>
              <a:rPr sz="2300" kern="0" spc="-3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”进入答题页面</a:t>
            </a:r>
            <a:r>
              <a:rPr sz="2300" kern="0" spc="-3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sz="2300" kern="0" spc="-4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300" kern="0" spc="1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如图：</a:t>
            </a:r>
            <a:endParaRPr sz="2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8" name="path 128"/>
          <p:cNvSpPr/>
          <p:nvPr/>
        </p:nvSpPr>
        <p:spPr>
          <a:xfrm>
            <a:off x="6451866" y="2255545"/>
            <a:ext cx="714591" cy="101600"/>
          </a:xfrm>
          <a:custGeom>
            <a:avLst/>
            <a:gdLst/>
            <a:ahLst/>
            <a:cxnLst/>
            <a:rect l="0" t="0" r="0" b="0"/>
            <a:pathLst>
              <a:path w="1125" h="160">
                <a:moveTo>
                  <a:pt x="0" y="80"/>
                </a:moveTo>
                <a:cubicBezTo>
                  <a:pt x="0" y="35"/>
                  <a:pt x="35" y="0"/>
                  <a:pt x="80" y="0"/>
                </a:cubicBezTo>
                <a:cubicBezTo>
                  <a:pt x="124" y="0"/>
                  <a:pt x="160" y="35"/>
                  <a:pt x="160" y="80"/>
                </a:cubicBezTo>
                <a:cubicBezTo>
                  <a:pt x="160" y="124"/>
                  <a:pt x="124" y="160"/>
                  <a:pt x="80" y="160"/>
                </a:cubicBezTo>
                <a:cubicBezTo>
                  <a:pt x="35" y="160"/>
                  <a:pt x="0" y="124"/>
                  <a:pt x="0" y="80"/>
                </a:cubicBezTo>
                <a:moveTo>
                  <a:pt x="329" y="80"/>
                </a:moveTo>
                <a:cubicBezTo>
                  <a:pt x="329" y="35"/>
                  <a:pt x="364" y="0"/>
                  <a:pt x="409" y="0"/>
                </a:cubicBezTo>
                <a:cubicBezTo>
                  <a:pt x="453" y="0"/>
                  <a:pt x="489" y="35"/>
                  <a:pt x="489" y="80"/>
                </a:cubicBezTo>
                <a:cubicBezTo>
                  <a:pt x="489" y="124"/>
                  <a:pt x="453" y="160"/>
                  <a:pt x="409" y="160"/>
                </a:cubicBezTo>
                <a:cubicBezTo>
                  <a:pt x="364" y="160"/>
                  <a:pt x="329" y="124"/>
                  <a:pt x="329" y="80"/>
                </a:cubicBezTo>
                <a:moveTo>
                  <a:pt x="645" y="80"/>
                </a:moveTo>
                <a:cubicBezTo>
                  <a:pt x="645" y="35"/>
                  <a:pt x="681" y="0"/>
                  <a:pt x="725" y="0"/>
                </a:cubicBezTo>
                <a:cubicBezTo>
                  <a:pt x="769" y="0"/>
                  <a:pt x="805" y="35"/>
                  <a:pt x="805" y="80"/>
                </a:cubicBezTo>
                <a:cubicBezTo>
                  <a:pt x="805" y="124"/>
                  <a:pt x="769" y="160"/>
                  <a:pt x="725" y="160"/>
                </a:cubicBezTo>
                <a:cubicBezTo>
                  <a:pt x="681" y="160"/>
                  <a:pt x="645" y="124"/>
                  <a:pt x="645" y="80"/>
                </a:cubicBezTo>
                <a:moveTo>
                  <a:pt x="965" y="80"/>
                </a:moveTo>
                <a:cubicBezTo>
                  <a:pt x="965" y="35"/>
                  <a:pt x="1001" y="0"/>
                  <a:pt x="1045" y="0"/>
                </a:cubicBezTo>
                <a:cubicBezTo>
                  <a:pt x="1089" y="0"/>
                  <a:pt x="1125" y="35"/>
                  <a:pt x="1125" y="80"/>
                </a:cubicBezTo>
                <a:cubicBezTo>
                  <a:pt x="1125" y="124"/>
                  <a:pt x="1089" y="160"/>
                  <a:pt x="1045" y="160"/>
                </a:cubicBezTo>
                <a:cubicBezTo>
                  <a:pt x="1001" y="160"/>
                  <a:pt x="965" y="124"/>
                  <a:pt x="965" y="80"/>
                </a:cubicBezTo>
              </a:path>
            </a:pathLst>
          </a:custGeom>
          <a:solidFill>
            <a:srgbClr val="0C4E7E">
              <a:alpha val="2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30" name="path 130"/>
          <p:cNvSpPr/>
          <p:nvPr/>
        </p:nvSpPr>
        <p:spPr>
          <a:xfrm>
            <a:off x="10039387" y="5212117"/>
            <a:ext cx="714591" cy="101600"/>
          </a:xfrm>
          <a:custGeom>
            <a:avLst/>
            <a:gdLst/>
            <a:ahLst/>
            <a:cxnLst/>
            <a:rect l="0" t="0" r="0" b="0"/>
            <a:pathLst>
              <a:path w="1125" h="160">
                <a:moveTo>
                  <a:pt x="0" y="80"/>
                </a:moveTo>
                <a:cubicBezTo>
                  <a:pt x="0" y="35"/>
                  <a:pt x="35" y="0"/>
                  <a:pt x="80" y="0"/>
                </a:cubicBezTo>
                <a:cubicBezTo>
                  <a:pt x="124" y="0"/>
                  <a:pt x="160" y="35"/>
                  <a:pt x="160" y="80"/>
                </a:cubicBezTo>
                <a:cubicBezTo>
                  <a:pt x="160" y="124"/>
                  <a:pt x="124" y="160"/>
                  <a:pt x="80" y="160"/>
                </a:cubicBezTo>
                <a:cubicBezTo>
                  <a:pt x="35" y="160"/>
                  <a:pt x="0" y="124"/>
                  <a:pt x="0" y="80"/>
                </a:cubicBezTo>
                <a:moveTo>
                  <a:pt x="329" y="80"/>
                </a:moveTo>
                <a:cubicBezTo>
                  <a:pt x="329" y="35"/>
                  <a:pt x="364" y="0"/>
                  <a:pt x="409" y="0"/>
                </a:cubicBezTo>
                <a:cubicBezTo>
                  <a:pt x="453" y="0"/>
                  <a:pt x="489" y="35"/>
                  <a:pt x="489" y="80"/>
                </a:cubicBezTo>
                <a:cubicBezTo>
                  <a:pt x="489" y="124"/>
                  <a:pt x="453" y="160"/>
                  <a:pt x="409" y="160"/>
                </a:cubicBezTo>
                <a:cubicBezTo>
                  <a:pt x="364" y="160"/>
                  <a:pt x="329" y="124"/>
                  <a:pt x="329" y="80"/>
                </a:cubicBezTo>
                <a:moveTo>
                  <a:pt x="645" y="80"/>
                </a:moveTo>
                <a:cubicBezTo>
                  <a:pt x="645" y="35"/>
                  <a:pt x="681" y="0"/>
                  <a:pt x="725" y="0"/>
                </a:cubicBezTo>
                <a:cubicBezTo>
                  <a:pt x="769" y="0"/>
                  <a:pt x="805" y="35"/>
                  <a:pt x="805" y="80"/>
                </a:cubicBezTo>
                <a:cubicBezTo>
                  <a:pt x="805" y="124"/>
                  <a:pt x="769" y="160"/>
                  <a:pt x="725" y="160"/>
                </a:cubicBezTo>
                <a:cubicBezTo>
                  <a:pt x="681" y="160"/>
                  <a:pt x="645" y="124"/>
                  <a:pt x="645" y="80"/>
                </a:cubicBezTo>
                <a:moveTo>
                  <a:pt x="965" y="80"/>
                </a:moveTo>
                <a:cubicBezTo>
                  <a:pt x="965" y="35"/>
                  <a:pt x="1001" y="0"/>
                  <a:pt x="1045" y="0"/>
                </a:cubicBezTo>
                <a:cubicBezTo>
                  <a:pt x="1089" y="0"/>
                  <a:pt x="1125" y="35"/>
                  <a:pt x="1125" y="80"/>
                </a:cubicBezTo>
                <a:cubicBezTo>
                  <a:pt x="1125" y="124"/>
                  <a:pt x="1089" y="160"/>
                  <a:pt x="1045" y="160"/>
                </a:cubicBezTo>
                <a:cubicBezTo>
                  <a:pt x="1001" y="160"/>
                  <a:pt x="965" y="124"/>
                  <a:pt x="965" y="80"/>
                </a:cubicBezTo>
              </a:path>
            </a:pathLst>
          </a:custGeom>
          <a:solidFill>
            <a:srgbClr val="0C4E7E">
              <a:alpha val="2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1428</Words>
  <Application>WPS 演示</Application>
  <PresentationFormat/>
  <Paragraphs>120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宋体</vt:lpstr>
      <vt:lpstr>Wingdings</vt:lpstr>
      <vt:lpstr>Arial</vt:lpstr>
      <vt:lpstr>微软雅黑</vt:lpstr>
      <vt:lpstr>Calibri</vt:lpstr>
      <vt:lpstr>Wingdings</vt:lpstr>
      <vt:lpstr>华文隶书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宋君蓉</cp:lastModifiedBy>
  <cp:revision>1</cp:revision>
  <dcterms:created xsi:type="dcterms:W3CDTF">2025-04-11T01:00:15Z</dcterms:created>
  <dcterms:modified xsi:type="dcterms:W3CDTF">2025-04-11T01:00:15Z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wqlLaW5nc29mdCBQREYgdG8gV1BTIDEwMA</vt:lpwstr>
  </property>
  <property fmtid="{D5CDD505-2E9C-101B-9397-08002B2CF9AE}" pid="3" name="Created">
    <vt:filetime>2024-10-08T15:30:01Z</vt:filetime>
  </property>
  <property fmtid="{D5CDD505-2E9C-101B-9397-08002B2CF9AE}" pid="4" name="ICV">
    <vt:lpwstr>CD54CA6EF1244471AFB4354031F6A511_13</vt:lpwstr>
  </property>
  <property fmtid="{D5CDD505-2E9C-101B-9397-08002B2CF9AE}" pid="5" name="KSOProductBuildVer">
    <vt:lpwstr>2052-12.1.0.20305</vt:lpwstr>
  </property>
</Properties>
</file>